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72" r:id="rId2"/>
    <p:sldId id="270" r:id="rId3"/>
    <p:sldId id="277" r:id="rId4"/>
    <p:sldId id="427" r:id="rId5"/>
    <p:sldId id="590" r:id="rId6"/>
    <p:sldId id="278" r:id="rId7"/>
    <p:sldId id="561" r:id="rId8"/>
    <p:sldId id="562" r:id="rId9"/>
    <p:sldId id="282" r:id="rId10"/>
    <p:sldId id="459" r:id="rId11"/>
    <p:sldId id="566" r:id="rId12"/>
    <p:sldId id="567" r:id="rId13"/>
    <p:sldId id="568" r:id="rId14"/>
    <p:sldId id="588" r:id="rId15"/>
    <p:sldId id="570" r:id="rId16"/>
    <p:sldId id="571" r:id="rId17"/>
    <p:sldId id="572" r:id="rId18"/>
    <p:sldId id="589" r:id="rId19"/>
    <p:sldId id="574" r:id="rId20"/>
    <p:sldId id="576" r:id="rId21"/>
    <p:sldId id="577" r:id="rId22"/>
    <p:sldId id="578" r:id="rId23"/>
    <p:sldId id="580" r:id="rId24"/>
    <p:sldId id="579" r:id="rId25"/>
    <p:sldId id="581" r:id="rId26"/>
    <p:sldId id="582" r:id="rId27"/>
    <p:sldId id="583" r:id="rId28"/>
    <p:sldId id="298" r:id="rId29"/>
    <p:sldId id="508" r:id="rId30"/>
    <p:sldId id="584" r:id="rId31"/>
    <p:sldId id="275" r:id="rId32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5">
          <p15:clr>
            <a:srgbClr val="A4A3A4"/>
          </p15:clr>
        </p15:guide>
        <p15:guide id="2" pos="2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FE9"/>
    <a:srgbClr val="E58B37"/>
    <a:srgbClr val="23A83B"/>
    <a:srgbClr val="149DEC"/>
    <a:srgbClr val="E50079"/>
    <a:srgbClr val="47494C"/>
    <a:srgbClr val="97C72D"/>
    <a:srgbClr val="71C3F3"/>
    <a:srgbClr val="22A73B"/>
    <a:srgbClr val="DF0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/>
    <p:restoredTop sz="94660"/>
  </p:normalViewPr>
  <p:slideViewPr>
    <p:cSldViewPr snapToObjects="1">
      <p:cViewPr varScale="1">
        <p:scale>
          <a:sx n="119" d="100"/>
          <a:sy n="119" d="100"/>
        </p:scale>
        <p:origin x="552" y="102"/>
      </p:cViewPr>
      <p:guideLst>
        <p:guide orient="horz" pos="1485"/>
        <p:guide pos="2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anod\Desktop\AGP\20180325%20Amafresp\BD%20AFFEAM%20-%20V2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anod\Desktop\AGP\20180325%20Amafresp\BD%20AFFEAM%20-%20V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anod\Desktop\AGP\20180325%20Amafresp\AFFEAM\BD%20AFFEAM%20-%20V2%20alterad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anod\Desktop\AGP\20180325%20Amafresp\BD%20AFFEAM%20-%20V2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anod\Desktop\AGP\20180325%20Amafresp\BD%20AFFEAM%20-%20V2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anod\Desktop\AGP\20180325%20Amafresp\AFFEAM\BD%20AFFEAM%20-%20V2%20alterad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anod\Desktop\AGP\20180325%20Amafresp\BD%20AFFEAM%20-%20V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anod\Desktop\AGP\20180325%20Amafresp\AFFEAM\BD%20AFFEAM%20-%20V2%20alterad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anod\Desktop\AGP\20180325%20Amafresp\AFFEAM\BD%20AFFEAM%20-%20V2%20alterad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anod\Desktop\AGP\20180325%20Amafresp\BD%20AFFEAM%20-%20V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anod\Desktop\AGP\20180325%20Amafresp\BD%20AFFEAM%20-%20V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anod\Desktop\AGP\20180325%20Amafresp\AFFEAM\BD%20AFFEAM%20-%20V2%20alterad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anod\Desktop\AGP\20180325%20Amafresp\BD%20AFFEAM%20-%20V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anod\Desktop\AGP\20180325%20Amafresp\BD%20AFFEAM%20-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507084265473499E-2"/>
          <c:y val="9.7222222222222196E-2"/>
          <c:w val="0.95898583146905303"/>
          <c:h val="0.745178487304472"/>
        </c:manualLayout>
      </c:layout>
      <c:pieChart>
        <c:varyColors val="1"/>
        <c:ser>
          <c:idx val="0"/>
          <c:order val="0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190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E973B6"/>
              </a:solidFill>
              <a:ln w="19050" cap="flat" cmpd="sng" algn="ctr">
                <a:solidFill>
                  <a:schemeClr val="tx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E9A-4792-85A4-148418B91DA7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E9A-4792-85A4-148418B91DA7}"/>
              </c:ext>
            </c:extLst>
          </c:dPt>
          <c:dLbls>
            <c:dLbl>
              <c:idx val="0"/>
              <c:layout>
                <c:manualLayout>
                  <c:x val="7.8247261345852897E-3"/>
                  <c:y val="-1.2210012210012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9A-4792-85A4-148418B91DA7}"/>
                </c:ext>
              </c:extLst>
            </c:dLbl>
            <c:dLbl>
              <c:idx val="1"/>
              <c:layout>
                <c:manualLayout>
                  <c:x val="1.56494522691706E-2"/>
                  <c:y val="7.32600732600733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9A-4792-85A4-148418B91D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Tables!$D$90:$D$91</c:f>
              <c:strCache>
                <c:ptCount val="2"/>
                <c:pt idx="0">
                  <c:v>Feminino</c:v>
                </c:pt>
                <c:pt idx="1">
                  <c:v>Masculino</c:v>
                </c:pt>
              </c:strCache>
            </c:strRef>
          </c:cat>
          <c:val>
            <c:numRef>
              <c:f>Tables!$E$90:$E$91</c:f>
              <c:numCache>
                <c:formatCode>General</c:formatCode>
                <c:ptCount val="2"/>
                <c:pt idx="0">
                  <c:v>56</c:v>
                </c:pt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9A-4792-85A4-148418B91D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8.7962962962963007E-2"/>
          <c:w val="0.95116876248677895"/>
          <c:h val="0.76959827938174397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190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Tables!$E$284:$E$285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Tables!$F$284:$F$285</c:f>
              <c:numCache>
                <c:formatCode>0%</c:formatCode>
                <c:ptCount val="2"/>
                <c:pt idx="0">
                  <c:v>9.8765432098765427E-2</c:v>
                </c:pt>
                <c:pt idx="1">
                  <c:v>0.90123456790123457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A0-4BB0-8133-A8D2C7771C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2583472"/>
        <c:axId val="322584032"/>
      </c:barChart>
      <c:catAx>
        <c:axId val="322583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322584032"/>
        <c:crosses val="autoZero"/>
        <c:auto val="1"/>
        <c:lblAlgn val="ctr"/>
        <c:lblOffset val="100"/>
        <c:noMultiLvlLbl val="0"/>
      </c:catAx>
      <c:valAx>
        <c:axId val="32258403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3225834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8.7962962962963007E-2"/>
          <c:w val="0.95116876248677895"/>
          <c:h val="0.76959827938174397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190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Tables!$E$279:$E$281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se Aplica</c:v>
                </c:pt>
              </c:strCache>
            </c:strRef>
          </c:cat>
          <c:val>
            <c:numRef>
              <c:f>Tables!$F$279:$F$281</c:f>
              <c:numCache>
                <c:formatCode>0%</c:formatCode>
                <c:ptCount val="3"/>
                <c:pt idx="0">
                  <c:v>6.6666666666666666E-2</c:v>
                </c:pt>
                <c:pt idx="1">
                  <c:v>0.60833333333333328</c:v>
                </c:pt>
                <c:pt idx="2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0C-430D-8079-291D7BF0E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1709808"/>
        <c:axId val="321710368"/>
      </c:barChart>
      <c:catAx>
        <c:axId val="321709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321710368"/>
        <c:crosses val="autoZero"/>
        <c:auto val="1"/>
        <c:lblAlgn val="ctr"/>
        <c:lblOffset val="100"/>
        <c:noMultiLvlLbl val="0"/>
      </c:catAx>
      <c:valAx>
        <c:axId val="32171036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3217098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8.7962962962963007E-2"/>
          <c:w val="0.95116876248677895"/>
          <c:h val="0.76959827938174397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190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Tables!$E$291:$E$296</c:f>
              <c:strCache>
                <c:ptCount val="6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  <c:pt idx="5">
                  <c:v>Não se aplica / Não sei</c:v>
                </c:pt>
              </c:strCache>
            </c:strRef>
          </c:cat>
          <c:val>
            <c:numRef>
              <c:f>Tables!$F$291:$F$296</c:f>
              <c:numCache>
                <c:formatCode>0%</c:formatCode>
                <c:ptCount val="6"/>
                <c:pt idx="0">
                  <c:v>0.49166666666666664</c:v>
                </c:pt>
                <c:pt idx="1">
                  <c:v>0.26666666666666666</c:v>
                </c:pt>
                <c:pt idx="2">
                  <c:v>0.05</c:v>
                </c:pt>
                <c:pt idx="3">
                  <c:v>0</c:v>
                </c:pt>
                <c:pt idx="4">
                  <c:v>0</c:v>
                </c:pt>
                <c:pt idx="5">
                  <c:v>0.19166666666666668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46-4E2F-84D2-63F633231D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9332000"/>
        <c:axId val="559332560"/>
      </c:barChart>
      <c:catAx>
        <c:axId val="5593320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559332560"/>
        <c:crosses val="autoZero"/>
        <c:auto val="1"/>
        <c:lblAlgn val="ctr"/>
        <c:lblOffset val="100"/>
        <c:noMultiLvlLbl val="0"/>
      </c:catAx>
      <c:valAx>
        <c:axId val="55933256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5593320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8.7962962962963007E-2"/>
          <c:w val="0.95116876248677895"/>
          <c:h val="0.76959827938174397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190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Tables!$E$303:$E$308</c:f>
              <c:strCache>
                <c:ptCount val="6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  <c:pt idx="5">
                  <c:v>Não se aplica / Não sei</c:v>
                </c:pt>
              </c:strCache>
            </c:strRef>
          </c:cat>
          <c:val>
            <c:numRef>
              <c:f>Tables!$F$303:$F$308</c:f>
              <c:numCache>
                <c:formatCode>0%</c:formatCode>
                <c:ptCount val="6"/>
                <c:pt idx="0">
                  <c:v>0.55833333333333335</c:v>
                </c:pt>
                <c:pt idx="1">
                  <c:v>0.33333333333333331</c:v>
                </c:pt>
                <c:pt idx="2">
                  <c:v>0.1</c:v>
                </c:pt>
                <c:pt idx="3">
                  <c:v>0</c:v>
                </c:pt>
                <c:pt idx="4">
                  <c:v>8.3333333333333332E-3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01-4BE6-8BB1-06F22EB86E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9334800"/>
        <c:axId val="559335360"/>
      </c:barChart>
      <c:catAx>
        <c:axId val="559334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559335360"/>
        <c:crosses val="autoZero"/>
        <c:auto val="1"/>
        <c:lblAlgn val="ctr"/>
        <c:lblOffset val="100"/>
        <c:noMultiLvlLbl val="0"/>
      </c:catAx>
      <c:valAx>
        <c:axId val="55933536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5593348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8.7962962962963007E-2"/>
          <c:w val="0.95116876248677895"/>
          <c:h val="0.76959827938174397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190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Tables!$E$314:$E$317</c:f>
              <c:strCache>
                <c:ptCount val="4"/>
                <c:pt idx="0">
                  <c:v>Definitivamente recomendaria</c:v>
                </c:pt>
                <c:pt idx="1">
                  <c:v>Recomendaria</c:v>
                </c:pt>
                <c:pt idx="2">
                  <c:v>Recomendaria com ressalvas</c:v>
                </c:pt>
                <c:pt idx="3">
                  <c:v>Nunca recomendaria</c:v>
                </c:pt>
              </c:strCache>
            </c:strRef>
          </c:cat>
          <c:val>
            <c:numRef>
              <c:f>Tables!$F$314:$F$317</c:f>
              <c:numCache>
                <c:formatCode>0%</c:formatCode>
                <c:ptCount val="4"/>
                <c:pt idx="0">
                  <c:v>0.26666666666666666</c:v>
                </c:pt>
                <c:pt idx="1">
                  <c:v>0.60833333333333328</c:v>
                </c:pt>
                <c:pt idx="2">
                  <c:v>0.06</c:v>
                </c:pt>
                <c:pt idx="3">
                  <c:v>5.8333333333333334E-2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36-415A-8A36-6D64F65472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9337600"/>
        <c:axId val="559338160"/>
      </c:barChart>
      <c:catAx>
        <c:axId val="559337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559338160"/>
        <c:crosses val="autoZero"/>
        <c:auto val="1"/>
        <c:lblAlgn val="ctr"/>
        <c:lblOffset val="100"/>
        <c:noMultiLvlLbl val="0"/>
      </c:catAx>
      <c:valAx>
        <c:axId val="55933816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5593376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507084265473499E-2"/>
          <c:y val="9.7222222222222196E-2"/>
          <c:w val="0.95898583146905303"/>
          <c:h val="0.76959827938174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Tables!$H$74</c:f>
              <c:strCache>
                <c:ptCount val="1"/>
                <c:pt idx="0">
                  <c:v>Feminino</c:v>
                </c:pt>
              </c:strCache>
            </c:strRef>
          </c:tx>
          <c:spPr>
            <a:solidFill>
              <a:srgbClr val="E12BCB"/>
            </a:solidFill>
            <a:ln w="190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Tables!$G$75:$G$81</c:f>
              <c:strCache>
                <c:ptCount val="7"/>
                <c:pt idx="0">
                  <c:v>Até 30</c:v>
                </c:pt>
                <c:pt idx="1">
                  <c:v>31 a 40</c:v>
                </c:pt>
                <c:pt idx="2">
                  <c:v>41 a 50</c:v>
                </c:pt>
                <c:pt idx="3">
                  <c:v>51 a 60</c:v>
                </c:pt>
                <c:pt idx="4">
                  <c:v>61 a 70</c:v>
                </c:pt>
                <c:pt idx="5">
                  <c:v>71 a 80</c:v>
                </c:pt>
                <c:pt idx="6">
                  <c:v>81 ou mais</c:v>
                </c:pt>
              </c:strCache>
            </c:strRef>
          </c:cat>
          <c:val>
            <c:numRef>
              <c:f>Tables!$H$75:$H$81</c:f>
              <c:numCache>
                <c:formatCode>General</c:formatCode>
                <c:ptCount val="7"/>
                <c:pt idx="0">
                  <c:v>9</c:v>
                </c:pt>
                <c:pt idx="1">
                  <c:v>7</c:v>
                </c:pt>
                <c:pt idx="2">
                  <c:v>9</c:v>
                </c:pt>
                <c:pt idx="3">
                  <c:v>7</c:v>
                </c:pt>
                <c:pt idx="4">
                  <c:v>16</c:v>
                </c:pt>
                <c:pt idx="5">
                  <c:v>4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06-4D42-BD58-11B830159C0E}"/>
            </c:ext>
          </c:extLst>
        </c:ser>
        <c:ser>
          <c:idx val="1"/>
          <c:order val="1"/>
          <c:tx>
            <c:strRef>
              <c:f>Tables!$I$74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ctr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Tables!$G$75:$G$81</c:f>
              <c:strCache>
                <c:ptCount val="7"/>
                <c:pt idx="0">
                  <c:v>Até 30</c:v>
                </c:pt>
                <c:pt idx="1">
                  <c:v>31 a 40</c:v>
                </c:pt>
                <c:pt idx="2">
                  <c:v>41 a 50</c:v>
                </c:pt>
                <c:pt idx="3">
                  <c:v>51 a 60</c:v>
                </c:pt>
                <c:pt idx="4">
                  <c:v>61 a 70</c:v>
                </c:pt>
                <c:pt idx="5">
                  <c:v>71 a 80</c:v>
                </c:pt>
                <c:pt idx="6">
                  <c:v>81 ou mais</c:v>
                </c:pt>
              </c:strCache>
            </c:strRef>
          </c:cat>
          <c:val>
            <c:numRef>
              <c:f>Tables!$I$75:$I$81</c:f>
              <c:numCache>
                <c:formatCode>General</c:formatCode>
                <c:ptCount val="7"/>
                <c:pt idx="0">
                  <c:v>14</c:v>
                </c:pt>
                <c:pt idx="1">
                  <c:v>8</c:v>
                </c:pt>
                <c:pt idx="2">
                  <c:v>9</c:v>
                </c:pt>
                <c:pt idx="3">
                  <c:v>12</c:v>
                </c:pt>
                <c:pt idx="4">
                  <c:v>9</c:v>
                </c:pt>
                <c:pt idx="5">
                  <c:v>7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06-4D42-BD58-11B830159C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8934864"/>
        <c:axId val="244689376"/>
      </c:barChart>
      <c:catAx>
        <c:axId val="318934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244689376"/>
        <c:crosses val="autoZero"/>
        <c:auto val="1"/>
        <c:lblAlgn val="ctr"/>
        <c:lblOffset val="100"/>
        <c:noMultiLvlLbl val="0"/>
      </c:catAx>
      <c:valAx>
        <c:axId val="2446893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18934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253032407407411"/>
          <c:y val="5.8540277777777788E-2"/>
          <c:w val="0.18383796296296295"/>
          <c:h val="0.21264166666666667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507084265473499E-2"/>
          <c:y val="9.7222222222222196E-2"/>
          <c:w val="0.95898583146905303"/>
          <c:h val="0.76959827938174397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190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Tables!$D$2:$D$8</c:f>
              <c:strCache>
                <c:ptCount val="7"/>
                <c:pt idx="0">
                  <c:v>Até 30</c:v>
                </c:pt>
                <c:pt idx="1">
                  <c:v>31 a 40</c:v>
                </c:pt>
                <c:pt idx="2">
                  <c:v>41 a 50</c:v>
                </c:pt>
                <c:pt idx="3">
                  <c:v>51 a 60</c:v>
                </c:pt>
                <c:pt idx="4">
                  <c:v>61 a 70</c:v>
                </c:pt>
                <c:pt idx="5">
                  <c:v>71 a 80</c:v>
                </c:pt>
                <c:pt idx="6">
                  <c:v>81 ou mais</c:v>
                </c:pt>
              </c:strCache>
            </c:strRef>
          </c:cat>
          <c:val>
            <c:numRef>
              <c:f>Tables!$E$2:$E$8</c:f>
              <c:numCache>
                <c:formatCode>0%</c:formatCode>
                <c:ptCount val="7"/>
                <c:pt idx="0">
                  <c:v>0.19166666666666668</c:v>
                </c:pt>
                <c:pt idx="1">
                  <c:v>0.125</c:v>
                </c:pt>
                <c:pt idx="2">
                  <c:v>0.15</c:v>
                </c:pt>
                <c:pt idx="3">
                  <c:v>0.15833333333333333</c:v>
                </c:pt>
                <c:pt idx="4">
                  <c:v>0.20833333333333334</c:v>
                </c:pt>
                <c:pt idx="5">
                  <c:v>9.166666666666666E-2</c:v>
                </c:pt>
                <c:pt idx="6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61-4EF5-9767-E3C1AB6C74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4292624"/>
        <c:axId val="314671328"/>
      </c:barChart>
      <c:catAx>
        <c:axId val="254292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314671328"/>
        <c:crosses val="autoZero"/>
        <c:auto val="1"/>
        <c:lblAlgn val="ctr"/>
        <c:lblOffset val="100"/>
        <c:noMultiLvlLbl val="0"/>
      </c:catAx>
      <c:valAx>
        <c:axId val="3146713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542926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8.7962962962963007E-2"/>
          <c:w val="0.95116876248677895"/>
          <c:h val="0.76959827938174397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190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Tables!$E$211:$E$215</c:f>
              <c:strCache>
                <c:ptCount val="5"/>
                <c:pt idx="0">
                  <c:v>Sempre</c:v>
                </c:pt>
                <c:pt idx="1">
                  <c:v>A maioria das vezes</c:v>
                </c:pt>
                <c:pt idx="2">
                  <c:v>Às vezes</c:v>
                </c:pt>
                <c:pt idx="3">
                  <c:v>Nunca</c:v>
                </c:pt>
                <c:pt idx="4">
                  <c:v>Não se aplica / Não sei</c:v>
                </c:pt>
              </c:strCache>
            </c:strRef>
          </c:cat>
          <c:val>
            <c:numRef>
              <c:f>Tables!$F$211:$F$215</c:f>
              <c:numCache>
                <c:formatCode>0%</c:formatCode>
                <c:ptCount val="5"/>
                <c:pt idx="0">
                  <c:v>0.60833333333333328</c:v>
                </c:pt>
                <c:pt idx="1">
                  <c:v>0.25833333333333336</c:v>
                </c:pt>
                <c:pt idx="2">
                  <c:v>0.1</c:v>
                </c:pt>
                <c:pt idx="3">
                  <c:v>8.3333333333333332E-3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09-4222-8417-77F636AC62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7514704"/>
        <c:axId val="247515264"/>
      </c:barChart>
      <c:catAx>
        <c:axId val="247514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247515264"/>
        <c:crosses val="autoZero"/>
        <c:auto val="1"/>
        <c:lblAlgn val="ctr"/>
        <c:lblOffset val="100"/>
        <c:noMultiLvlLbl val="0"/>
      </c:catAx>
      <c:valAx>
        <c:axId val="24751526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475147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8.7962962962963007E-2"/>
          <c:w val="0.95116876248677895"/>
          <c:h val="0.76959827938174397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190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Tables!$E$222:$E$226</c:f>
              <c:strCache>
                <c:ptCount val="5"/>
                <c:pt idx="0">
                  <c:v>Sempre</c:v>
                </c:pt>
                <c:pt idx="1">
                  <c:v>A maioria das vezes</c:v>
                </c:pt>
                <c:pt idx="2">
                  <c:v>Às vezes</c:v>
                </c:pt>
                <c:pt idx="3">
                  <c:v>Nunca</c:v>
                </c:pt>
                <c:pt idx="4">
                  <c:v>Não se aplica / Não sei</c:v>
                </c:pt>
              </c:strCache>
            </c:strRef>
          </c:cat>
          <c:val>
            <c:numRef>
              <c:f>Tables!$F$222:$F$226</c:f>
              <c:numCache>
                <c:formatCode>0%</c:formatCode>
                <c:ptCount val="5"/>
                <c:pt idx="0">
                  <c:v>0.66666666666666663</c:v>
                </c:pt>
                <c:pt idx="1">
                  <c:v>0.10833333333333334</c:v>
                </c:pt>
                <c:pt idx="2">
                  <c:v>5.8333333333333334E-2</c:v>
                </c:pt>
                <c:pt idx="3">
                  <c:v>3.3333333333333333E-2</c:v>
                </c:pt>
                <c:pt idx="4">
                  <c:v>0.13333333333333333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54-41E1-97A1-A51BB4F603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7159024"/>
        <c:axId val="547159584"/>
      </c:barChart>
      <c:catAx>
        <c:axId val="5471590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547159584"/>
        <c:crosses val="autoZero"/>
        <c:auto val="1"/>
        <c:lblAlgn val="ctr"/>
        <c:lblOffset val="100"/>
        <c:noMultiLvlLbl val="0"/>
      </c:catAx>
      <c:valAx>
        <c:axId val="54715958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5471590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8.7962962962963007E-2"/>
          <c:w val="0.95116876248677895"/>
          <c:h val="0.76959827938174397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190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Tables!$E$233:$E$234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Tables!$F$233:$F$234</c:f>
              <c:numCache>
                <c:formatCode>0%</c:formatCode>
                <c:ptCount val="2"/>
                <c:pt idx="0">
                  <c:v>0.51666666666666672</c:v>
                </c:pt>
                <c:pt idx="1">
                  <c:v>0.48333333333333334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53-4E24-A6A5-41EA495CD9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7161824"/>
        <c:axId val="314978304"/>
      </c:barChart>
      <c:catAx>
        <c:axId val="547161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314978304"/>
        <c:crosses val="autoZero"/>
        <c:auto val="1"/>
        <c:lblAlgn val="ctr"/>
        <c:lblOffset val="100"/>
        <c:noMultiLvlLbl val="0"/>
      </c:catAx>
      <c:valAx>
        <c:axId val="3149783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5471618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8.7962962962963007E-2"/>
          <c:w val="0.95116876248677895"/>
          <c:h val="0.76959827938174397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190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Tables!$E$244:$E$249</c:f>
              <c:strCache>
                <c:ptCount val="6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  <c:pt idx="5">
                  <c:v>Não se aplica / Não sei</c:v>
                </c:pt>
              </c:strCache>
            </c:strRef>
          </c:cat>
          <c:val>
            <c:numRef>
              <c:f>Tables!$F$244:$F$249</c:f>
              <c:numCache>
                <c:formatCode>0%</c:formatCode>
                <c:ptCount val="6"/>
                <c:pt idx="0">
                  <c:v>0.56666666666666665</c:v>
                </c:pt>
                <c:pt idx="1">
                  <c:v>0.33333333333333331</c:v>
                </c:pt>
                <c:pt idx="2">
                  <c:v>7.0000000000000007E-2</c:v>
                </c:pt>
                <c:pt idx="3">
                  <c:v>2.5000000000000001E-2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60-410A-8593-3376B5E3D2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4980544"/>
        <c:axId val="314981104"/>
      </c:barChart>
      <c:catAx>
        <c:axId val="314980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314981104"/>
        <c:crosses val="autoZero"/>
        <c:auto val="1"/>
        <c:lblAlgn val="ctr"/>
        <c:lblOffset val="100"/>
        <c:noMultiLvlLbl val="0"/>
      </c:catAx>
      <c:valAx>
        <c:axId val="3149811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3149805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8.7962962962963007E-2"/>
          <c:w val="0.95116876248677895"/>
          <c:h val="0.76959827938174397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190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Tables!$E$256:$E$261</c:f>
              <c:strCache>
                <c:ptCount val="6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  <c:pt idx="5">
                  <c:v>Não se aplica / Não sei</c:v>
                </c:pt>
              </c:strCache>
            </c:strRef>
          </c:cat>
          <c:val>
            <c:numRef>
              <c:f>Tables!$F$256:$F$261</c:f>
              <c:numCache>
                <c:formatCode>0%</c:formatCode>
                <c:ptCount val="6"/>
                <c:pt idx="0">
                  <c:v>0.56666666666666665</c:v>
                </c:pt>
                <c:pt idx="1">
                  <c:v>0.19166666666666668</c:v>
                </c:pt>
                <c:pt idx="2">
                  <c:v>0.13333333333333333</c:v>
                </c:pt>
                <c:pt idx="3">
                  <c:v>0.05</c:v>
                </c:pt>
                <c:pt idx="4">
                  <c:v>1.6666666666666666E-2</c:v>
                </c:pt>
                <c:pt idx="5">
                  <c:v>4.1666666666666664E-2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D7-4EE9-9158-946BA48E53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446720"/>
        <c:axId val="179447280"/>
      </c:barChart>
      <c:catAx>
        <c:axId val="1794467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79447280"/>
        <c:crosses val="autoZero"/>
        <c:auto val="1"/>
        <c:lblAlgn val="ctr"/>
        <c:lblOffset val="100"/>
        <c:noMultiLvlLbl val="0"/>
      </c:catAx>
      <c:valAx>
        <c:axId val="1794472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794467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8.7962962962963007E-2"/>
          <c:w val="0.95116876248677895"/>
          <c:h val="0.76959827938174397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190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Tables!$E$268:$E$273</c:f>
              <c:strCache>
                <c:ptCount val="6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  <c:pt idx="5">
                  <c:v>Não se aplica / Não sei</c:v>
                </c:pt>
              </c:strCache>
            </c:strRef>
          </c:cat>
          <c:val>
            <c:numRef>
              <c:f>Tables!$F$268:$F$273</c:f>
              <c:numCache>
                <c:formatCode>0%</c:formatCode>
                <c:ptCount val="6"/>
                <c:pt idx="0">
                  <c:v>0.65833333333333333</c:v>
                </c:pt>
                <c:pt idx="1">
                  <c:v>0.24166666666666667</c:v>
                </c:pt>
                <c:pt idx="2">
                  <c:v>3.3333333333333333E-2</c:v>
                </c:pt>
                <c:pt idx="3">
                  <c:v>0</c:v>
                </c:pt>
                <c:pt idx="4">
                  <c:v>0</c:v>
                </c:pt>
                <c:pt idx="5">
                  <c:v>6.6666666666666666E-2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A5-470A-AAAE-76552EA200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2580672"/>
        <c:axId val="322581232"/>
      </c:barChart>
      <c:catAx>
        <c:axId val="322580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322581232"/>
        <c:crosses val="autoZero"/>
        <c:auto val="1"/>
        <c:lblAlgn val="ctr"/>
        <c:lblOffset val="100"/>
        <c:noMultiLvlLbl val="0"/>
      </c:catAx>
      <c:valAx>
        <c:axId val="32258123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3225806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45C35-3B4A-4226-B459-6654D84AAFE6}" type="datetimeFigureOut">
              <a:rPr lang="pt-BR" smtClean="0"/>
              <a:pPr/>
              <a:t>19/04/2018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BB096-981A-4260-B320-4DD2F8EE2B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5636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BB096-981A-4260-B320-4DD2F8EE2BD8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09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BB096-981A-4260-B320-4DD2F8EE2BD8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09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BB096-981A-4260-B320-4DD2F8EE2BD8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09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BB096-981A-4260-B320-4DD2F8EE2BD8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09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BB096-981A-4260-B320-4DD2F8EE2BD8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09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BB096-981A-4260-B320-4DD2F8EE2BD8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09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BB096-981A-4260-B320-4DD2F8EE2BD8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09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BB096-981A-4260-B320-4DD2F8EE2BD8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09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BB096-981A-4260-B320-4DD2F8EE2BD8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09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BB096-981A-4260-B320-4DD2F8EE2BD8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09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BB096-981A-4260-B320-4DD2F8EE2BD8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09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BB096-981A-4260-B320-4DD2F8EE2BD8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09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BB096-981A-4260-B320-4DD2F8EE2BD8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09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BB096-981A-4260-B320-4DD2F8EE2BD8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7917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BB096-981A-4260-B320-4DD2F8EE2BD8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09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BB096-981A-4260-B320-4DD2F8EE2BD8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09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BB096-981A-4260-B320-4DD2F8EE2BD8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09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BB096-981A-4260-B320-4DD2F8EE2BD8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65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undo_Capa_AGP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0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undo_Capa-Cap_AGP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2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undo_Conteudo_AGP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403648" y="123479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b="0" i="0" spc="0" dirty="0">
                <a:solidFill>
                  <a:srgbClr val="5A5B5F"/>
                </a:solidFill>
                <a:latin typeface="+mj-lt"/>
                <a:cs typeface="Myriad Pro"/>
              </a:rPr>
              <a:t>Pesquisa de Satisfação: </a:t>
            </a:r>
            <a:r>
              <a:rPr lang="pt-BR" sz="2800" b="1" i="0" spc="0" dirty="0">
                <a:solidFill>
                  <a:srgbClr val="5A5B5F"/>
                </a:solidFill>
                <a:latin typeface="+mj-lt"/>
                <a:cs typeface="Myriad Pro"/>
              </a:rPr>
              <a:t>AFFEAM</a:t>
            </a:r>
            <a:endParaRPr lang="pt-BR" sz="2800" b="1" i="0" spc="0" dirty="0">
              <a:solidFill>
                <a:schemeClr val="bg1"/>
              </a:solidFill>
              <a:latin typeface="+mj-lt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80558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undo_Agradecimento_AGP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40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4" r:id="rId3"/>
    <p:sldLayoutId id="2147483649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8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9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3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4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95536" y="2194287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 dirty="0"/>
              <a:t>Pesquisa de Satisfação</a:t>
            </a:r>
            <a:r>
              <a:rPr lang="pt-BR" sz="2400" b="1" dirty="0"/>
              <a:t>: AFFEAM</a:t>
            </a:r>
            <a:endParaRPr lang="pt-BR" sz="3200" b="1" dirty="0"/>
          </a:p>
        </p:txBody>
      </p:sp>
      <p:sp>
        <p:nvSpPr>
          <p:cNvPr id="7" name="TextBox 5"/>
          <p:cNvSpPr txBox="1"/>
          <p:nvPr/>
        </p:nvSpPr>
        <p:spPr>
          <a:xfrm>
            <a:off x="179512" y="4492706"/>
            <a:ext cx="3162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+mj-lt"/>
                <a:cs typeface="Myriad Pro"/>
              </a:rPr>
              <a:t>| Março/2018</a:t>
            </a:r>
          </a:p>
        </p:txBody>
      </p:sp>
    </p:spTree>
    <p:extLst>
      <p:ext uri="{BB962C8B-B14F-4D97-AF65-F5344CB8AC3E}">
        <p14:creationId xmlns:p14="http://schemas.microsoft.com/office/powerpoint/2010/main" val="2023504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516216" y="843558"/>
            <a:ext cx="2592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marL="0" lvl="1" algn="r">
              <a:spcBef>
                <a:spcPts val="600"/>
              </a:spcBef>
              <a:spcAft>
                <a:spcPts val="2000"/>
              </a:spcAft>
            </a:pPr>
            <a:r>
              <a:rPr lang="pt-BR" sz="1400" dirty="0">
                <a:solidFill>
                  <a:srgbClr val="47494C"/>
                </a:solidFill>
                <a:latin typeface="+mj-lt"/>
                <a:cs typeface="Myriad Pro"/>
              </a:rPr>
              <a:t>Resultados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956376" y="934306"/>
            <a:ext cx="144016" cy="144016"/>
          </a:xfrm>
          <a:prstGeom prst="rect">
            <a:avLst/>
          </a:prstGeom>
        </p:spPr>
      </p:pic>
      <p:pic>
        <p:nvPicPr>
          <p:cNvPr id="9" name="Picture 1" descr="Grafico-Laranja_532x700_AG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73" y="1185316"/>
            <a:ext cx="123347" cy="162298"/>
          </a:xfrm>
          <a:prstGeom prst="rect">
            <a:avLst/>
          </a:prstGeom>
        </p:spPr>
      </p:pic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2051720" y="1092681"/>
            <a:ext cx="6912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>
              <a:spcAft>
                <a:spcPts val="400"/>
              </a:spcAft>
            </a:pPr>
            <a:r>
              <a:rPr lang="pt-BR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yriad Pro"/>
              </a:rPr>
              <a:t>Nos 12 últimos meses, com que frequência você conseguiu ter cuidados de saúde (consultas, exames ou tratamentos) por meio de seu plano de saúde quando necessitou?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699792" y="4948014"/>
            <a:ext cx="640871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algn="r"/>
            <a:r>
              <a:rPr lang="pt-BR" sz="600" dirty="0">
                <a:latin typeface="+mj-lt"/>
                <a:cs typeface="Myriad Pro"/>
              </a:rPr>
              <a:t>Amostra: 120 entrevistas realizadas de 23 a 29 de Março de 2018.</a:t>
            </a:r>
          </a:p>
        </p:txBody>
      </p:sp>
      <p:graphicFrame>
        <p:nvGraphicFramePr>
          <p:cNvPr id="10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543356"/>
              </p:ext>
            </p:extLst>
          </p:nvPr>
        </p:nvGraphicFramePr>
        <p:xfrm>
          <a:off x="2520000" y="2160000"/>
          <a:ext cx="5046175" cy="268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32229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516216" y="843558"/>
            <a:ext cx="2592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marL="0" lvl="1" algn="r">
              <a:spcBef>
                <a:spcPts val="600"/>
              </a:spcBef>
              <a:spcAft>
                <a:spcPts val="2000"/>
              </a:spcAft>
            </a:pPr>
            <a:r>
              <a:rPr lang="pt-BR" sz="1400" dirty="0">
                <a:solidFill>
                  <a:srgbClr val="47494C"/>
                </a:solidFill>
                <a:latin typeface="+mj-lt"/>
                <a:cs typeface="Myriad Pro"/>
              </a:rPr>
              <a:t>Resultados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956376" y="934306"/>
            <a:ext cx="144016" cy="144016"/>
          </a:xfrm>
          <a:prstGeom prst="rect">
            <a:avLst/>
          </a:prstGeom>
        </p:spPr>
      </p:pic>
      <p:pic>
        <p:nvPicPr>
          <p:cNvPr id="9" name="Picture 1" descr="Grafico-Laranja_532x700_AG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73" y="1185316"/>
            <a:ext cx="123347" cy="162298"/>
          </a:xfrm>
          <a:prstGeom prst="rect">
            <a:avLst/>
          </a:prstGeom>
        </p:spPr>
      </p:pic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2051720" y="1092681"/>
            <a:ext cx="6912768" cy="63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>
              <a:spcAft>
                <a:spcPts val="400"/>
              </a:spcAft>
            </a:pPr>
            <a:r>
              <a:rPr lang="pt-BR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yriad Pro"/>
              </a:rPr>
              <a:t>Nos últimos 12 meses, quando necessitou de atenção imediata,</a:t>
            </a:r>
          </a:p>
          <a:p>
            <a:pPr>
              <a:spcAft>
                <a:spcPts val="400"/>
              </a:spcAft>
            </a:pPr>
            <a:r>
              <a:rPr lang="pt-BR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yriad Pro"/>
              </a:rPr>
              <a:t>com que frequência você foi atendido assim que precisou?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699792" y="4948014"/>
            <a:ext cx="640871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algn="r"/>
            <a:r>
              <a:rPr lang="pt-BR" sz="600" dirty="0">
                <a:latin typeface="+mj-lt"/>
                <a:cs typeface="Myriad Pro"/>
              </a:rPr>
              <a:t>Amostra: 120 entrevistas realizadas de 23 a 29 de Março de 2018.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3274069" y="1825148"/>
            <a:ext cx="3600400" cy="151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marL="171450" indent="-171450">
              <a:spcAft>
                <a:spcPts val="1000"/>
              </a:spcAft>
              <a:buFont typeface="Arial" pitchFamily="34" charset="0"/>
              <a:buChar char="•"/>
            </a:pPr>
            <a:r>
              <a:rPr lang="pt-BR" sz="1400" dirty="0"/>
              <a:t>Pode-se entender que uma grande parte dos associados foi atendida prontamente, pois 78% deles responderam ”Sempre” ou “A maioria das vezes”. </a:t>
            </a:r>
          </a:p>
          <a:p>
            <a:pPr marL="171450" indent="-171450">
              <a:spcAft>
                <a:spcPts val="1000"/>
              </a:spcAft>
              <a:buFont typeface="Arial" pitchFamily="34" charset="0"/>
              <a:buChar char="•"/>
            </a:pPr>
            <a:r>
              <a:rPr lang="pt-BR" sz="1400" dirty="0"/>
              <a:t>A taxa de satisfação dos entrevistados nesse quesito é alta.</a:t>
            </a:r>
          </a:p>
        </p:txBody>
      </p:sp>
      <p:graphicFrame>
        <p:nvGraphicFramePr>
          <p:cNvPr id="12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5762077"/>
              </p:ext>
            </p:extLst>
          </p:nvPr>
        </p:nvGraphicFramePr>
        <p:xfrm>
          <a:off x="2520000" y="2160000"/>
          <a:ext cx="5082034" cy="268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48372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516216" y="843558"/>
            <a:ext cx="2592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marL="0" lvl="1" algn="r">
              <a:spcBef>
                <a:spcPts val="600"/>
              </a:spcBef>
              <a:spcAft>
                <a:spcPts val="2000"/>
              </a:spcAft>
            </a:pPr>
            <a:r>
              <a:rPr lang="pt-BR" sz="1400" dirty="0">
                <a:solidFill>
                  <a:srgbClr val="47494C"/>
                </a:solidFill>
                <a:latin typeface="+mj-lt"/>
                <a:cs typeface="Myriad Pro"/>
              </a:rPr>
              <a:t>Resultados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956376" y="934306"/>
            <a:ext cx="144016" cy="144016"/>
          </a:xfrm>
          <a:prstGeom prst="rect">
            <a:avLst/>
          </a:prstGeom>
        </p:spPr>
      </p:pic>
      <p:pic>
        <p:nvPicPr>
          <p:cNvPr id="9" name="Picture 1" descr="Grafico-Laranja_532x700_AG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73" y="1185316"/>
            <a:ext cx="123347" cy="162298"/>
          </a:xfrm>
          <a:prstGeom prst="rect">
            <a:avLst/>
          </a:prstGeom>
        </p:spPr>
      </p:pic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2051720" y="1092681"/>
            <a:ext cx="69127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>
              <a:spcAft>
                <a:spcPts val="400"/>
              </a:spcAft>
            </a:pPr>
            <a:r>
              <a:rPr lang="pt-BR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yriad Pro"/>
              </a:rPr>
              <a:t>Nos últimos 12 meses, você recebeu algum tipo de comunicação de seu plano de saúde (carta, e-mail, telefonema, etc.) convidando e/ou esclarecendo sobre a necessidade de realização de consultas ou exames preventivos, tais como: mamografia, preventivo de câncer de colo de útero, consulta com urologista, consulta preventiva com dentista, etc.?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699792" y="4948014"/>
            <a:ext cx="640871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algn="r"/>
            <a:r>
              <a:rPr lang="pt-BR" sz="600" dirty="0">
                <a:latin typeface="+mj-lt"/>
                <a:cs typeface="Myriad Pro"/>
              </a:rPr>
              <a:t>Amostra: 120 entrevistas realizadas de 23 a 29 de Março de 2018.</a:t>
            </a:r>
          </a:p>
        </p:txBody>
      </p:sp>
      <p:graphicFrame>
        <p:nvGraphicFramePr>
          <p:cNvPr id="8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2322256"/>
              </p:ext>
            </p:extLst>
          </p:nvPr>
        </p:nvGraphicFramePr>
        <p:xfrm>
          <a:off x="2520000" y="2520000"/>
          <a:ext cx="5082033" cy="268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53878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516216" y="843558"/>
            <a:ext cx="2592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marL="0" lvl="1" algn="r">
              <a:spcBef>
                <a:spcPts val="600"/>
              </a:spcBef>
              <a:spcAft>
                <a:spcPts val="2000"/>
              </a:spcAft>
            </a:pPr>
            <a:r>
              <a:rPr lang="pt-BR" sz="1400" dirty="0">
                <a:solidFill>
                  <a:srgbClr val="47494C"/>
                </a:solidFill>
                <a:latin typeface="+mj-lt"/>
                <a:cs typeface="Myriad Pro"/>
              </a:rPr>
              <a:t>Resultados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956376" y="934306"/>
            <a:ext cx="144016" cy="144016"/>
          </a:xfrm>
          <a:prstGeom prst="rect">
            <a:avLst/>
          </a:prstGeom>
        </p:spPr>
      </p:pic>
      <p:pic>
        <p:nvPicPr>
          <p:cNvPr id="9" name="Picture 1" descr="Grafico-Laranja_532x700_AG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73" y="1185316"/>
            <a:ext cx="123347" cy="162298"/>
          </a:xfrm>
          <a:prstGeom prst="rect">
            <a:avLst/>
          </a:prstGeom>
        </p:spPr>
      </p:pic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2051720" y="1092681"/>
            <a:ext cx="6912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>
              <a:spcAft>
                <a:spcPts val="400"/>
              </a:spcAft>
            </a:pPr>
            <a:r>
              <a:rPr lang="pt-BR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yriad Pro"/>
              </a:rPr>
              <a:t>Nos últimos 12 meses, como você avalia toda a atenção em saúde recebida (Hospitais, laboratórios, clínicas, médicos, dentistas, fisioterapeutas, nutricionistas, psicólogos e outros)?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699792" y="4948014"/>
            <a:ext cx="640871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algn="r"/>
            <a:r>
              <a:rPr lang="pt-BR" sz="600" dirty="0">
                <a:latin typeface="+mj-lt"/>
                <a:cs typeface="Myriad Pro"/>
              </a:rPr>
              <a:t>Amostra: 120 entrevistas realizadas de 23 a 29 de Março de 2018.</a:t>
            </a:r>
          </a:p>
        </p:txBody>
      </p:sp>
      <p:graphicFrame>
        <p:nvGraphicFramePr>
          <p:cNvPr id="8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365378"/>
              </p:ext>
            </p:extLst>
          </p:nvPr>
        </p:nvGraphicFramePr>
        <p:xfrm>
          <a:off x="2520000" y="2160000"/>
          <a:ext cx="5046175" cy="268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98389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516216" y="843558"/>
            <a:ext cx="2592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marL="0" lvl="1" algn="r">
              <a:spcBef>
                <a:spcPts val="600"/>
              </a:spcBef>
              <a:spcAft>
                <a:spcPts val="2000"/>
              </a:spcAft>
            </a:pPr>
            <a:r>
              <a:rPr lang="pt-BR" sz="1400" dirty="0">
                <a:solidFill>
                  <a:srgbClr val="47494C"/>
                </a:solidFill>
                <a:latin typeface="+mj-lt"/>
                <a:cs typeface="Myriad Pro"/>
              </a:rPr>
              <a:t>Resultados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956376" y="934306"/>
            <a:ext cx="144016" cy="144016"/>
          </a:xfrm>
          <a:prstGeom prst="rect">
            <a:avLst/>
          </a:prstGeom>
        </p:spPr>
      </p:pic>
      <p:pic>
        <p:nvPicPr>
          <p:cNvPr id="9" name="Picture 1" descr="Grafico-Laranja_532x700_AG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73" y="1185316"/>
            <a:ext cx="123347" cy="162298"/>
          </a:xfrm>
          <a:prstGeom prst="rect">
            <a:avLst/>
          </a:prstGeom>
        </p:spPr>
      </p:pic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2051720" y="1092681"/>
            <a:ext cx="67687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>
              <a:spcAft>
                <a:spcPts val="400"/>
              </a:spcAft>
            </a:pPr>
            <a:r>
              <a:rPr lang="pt-BR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Myriad Pro"/>
              </a:rPr>
              <a:t>Seu plano oferece lista de médicos, dentistas, psicólogos, hospitais, laboratórios e outros serviços de saúde credenciados de fácil compreensão e de fácil acesso (site da operadora, aplicativo de celular, livro impresso, etc.).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699792" y="4948014"/>
            <a:ext cx="640871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algn="r"/>
            <a:r>
              <a:rPr lang="pt-BR" sz="600" dirty="0">
                <a:latin typeface="+mj-lt"/>
                <a:cs typeface="Myriad Pro"/>
              </a:rPr>
              <a:t>Amostra: 120 entrevistas realizadas de 23 a 29 de Março de 2018.</a:t>
            </a:r>
          </a:p>
        </p:txBody>
      </p:sp>
      <p:sp>
        <p:nvSpPr>
          <p:cNvPr id="2" name="Rectangle 1"/>
          <p:cNvSpPr/>
          <p:nvPr/>
        </p:nvSpPr>
        <p:spPr>
          <a:xfrm>
            <a:off x="3912395" y="2355725"/>
            <a:ext cx="4332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1000"/>
              </a:spcAft>
              <a:buFont typeface="Arial" pitchFamily="34" charset="0"/>
              <a:buChar char="•"/>
            </a:pPr>
            <a:r>
              <a:rPr lang="pt-BR" sz="1400" dirty="0"/>
              <a:t>A taxa de satisfação nesse quesito não é tão alta quanto nos outros questionários. </a:t>
            </a:r>
          </a:p>
        </p:txBody>
      </p:sp>
      <p:graphicFrame>
        <p:nvGraphicFramePr>
          <p:cNvPr id="10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9165261"/>
              </p:ext>
            </p:extLst>
          </p:nvPr>
        </p:nvGraphicFramePr>
        <p:xfrm>
          <a:off x="2520000" y="2160000"/>
          <a:ext cx="5082033" cy="268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4507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516216" y="843558"/>
            <a:ext cx="2592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marL="0" lvl="1" algn="r">
              <a:spcBef>
                <a:spcPts val="600"/>
              </a:spcBef>
              <a:spcAft>
                <a:spcPts val="2000"/>
              </a:spcAft>
            </a:pPr>
            <a:r>
              <a:rPr lang="pt-BR" sz="1400" dirty="0">
                <a:solidFill>
                  <a:srgbClr val="47494C"/>
                </a:solidFill>
                <a:latin typeface="+mj-lt"/>
                <a:cs typeface="Myriad Pro"/>
              </a:rPr>
              <a:t>Resultados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956376" y="934306"/>
            <a:ext cx="144016" cy="144016"/>
          </a:xfrm>
          <a:prstGeom prst="rect">
            <a:avLst/>
          </a:prstGeom>
        </p:spPr>
      </p:pic>
      <p:pic>
        <p:nvPicPr>
          <p:cNvPr id="9" name="Picture 1" descr="Grafico-Laranja_532x700_AG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73" y="1185316"/>
            <a:ext cx="123347" cy="162298"/>
          </a:xfrm>
          <a:prstGeom prst="rect">
            <a:avLst/>
          </a:prstGeom>
        </p:spPr>
      </p:pic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2051720" y="1092681"/>
            <a:ext cx="70567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>
              <a:spcAft>
                <a:spcPts val="400"/>
              </a:spcAft>
            </a:pPr>
            <a:r>
              <a:rPr lang="pt-BR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Myriad Pro"/>
              </a:rPr>
              <a:t>Nos últimos 12 meses, quando você acessou a operadora (SAC presencial, </a:t>
            </a:r>
            <a:r>
              <a:rPr lang="pt-BR" sz="16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cs typeface="Myriad Pro"/>
              </a:rPr>
              <a:t>teleatendimento</a:t>
            </a:r>
            <a:r>
              <a:rPr lang="pt-BR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Myriad Pro"/>
              </a:rPr>
              <a:t> ou eletrônico), como você avalia seu atendimento considerando os quesitos respeito e acesso às informações ou ajuda que precisava?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699792" y="4948014"/>
            <a:ext cx="640871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algn="r"/>
            <a:r>
              <a:rPr lang="pt-BR" sz="600" dirty="0">
                <a:latin typeface="+mj-lt"/>
                <a:cs typeface="Myriad Pro"/>
              </a:rPr>
              <a:t>Amostra: 120 entrevistas realizadas de 23 a 29 de Março de 2018.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992042" y="1919044"/>
            <a:ext cx="51845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marL="171450" indent="-171450">
              <a:spcAft>
                <a:spcPts val="1000"/>
              </a:spcAft>
              <a:buFont typeface="Arial" pitchFamily="34" charset="0"/>
              <a:buChar char="•"/>
            </a:pPr>
            <a:r>
              <a:rPr lang="pt-BR" sz="1400" dirty="0"/>
              <a:t>Nota-se um alto grau de satisfação com a operadora pois a taxa de satisfação dos entrevistados é de 90%. </a:t>
            </a:r>
          </a:p>
        </p:txBody>
      </p:sp>
      <p:graphicFrame>
        <p:nvGraphicFramePr>
          <p:cNvPr id="12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597306"/>
              </p:ext>
            </p:extLst>
          </p:nvPr>
        </p:nvGraphicFramePr>
        <p:xfrm>
          <a:off x="2520000" y="2160000"/>
          <a:ext cx="5082034" cy="268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88847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516216" y="843558"/>
            <a:ext cx="2592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marL="0" lvl="1" algn="r">
              <a:spcBef>
                <a:spcPts val="600"/>
              </a:spcBef>
              <a:spcAft>
                <a:spcPts val="2000"/>
              </a:spcAft>
            </a:pPr>
            <a:r>
              <a:rPr lang="pt-BR" sz="1400" dirty="0">
                <a:solidFill>
                  <a:srgbClr val="47494C"/>
                </a:solidFill>
                <a:latin typeface="+mj-lt"/>
                <a:cs typeface="Myriad Pro"/>
              </a:rPr>
              <a:t>Resultados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956376" y="934306"/>
            <a:ext cx="144016" cy="144016"/>
          </a:xfrm>
          <a:prstGeom prst="rect">
            <a:avLst/>
          </a:prstGeom>
        </p:spPr>
      </p:pic>
      <p:pic>
        <p:nvPicPr>
          <p:cNvPr id="9" name="Picture 1" descr="Grafico-Laranja_532x700_AG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73" y="1185316"/>
            <a:ext cx="123347" cy="162298"/>
          </a:xfrm>
          <a:prstGeom prst="rect">
            <a:avLst/>
          </a:prstGeom>
        </p:spPr>
      </p:pic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2051720" y="1092681"/>
            <a:ext cx="70567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>
              <a:spcAft>
                <a:spcPts val="400"/>
              </a:spcAft>
            </a:pPr>
            <a:r>
              <a:rPr lang="pt-BR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Myriad Pro"/>
              </a:rPr>
              <a:t>Nos últimos 12 meses, quando você fez uma reclamação para sua operadora, você teve sua demanda resolvida?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699792" y="4948014"/>
            <a:ext cx="640871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algn="r"/>
            <a:r>
              <a:rPr lang="pt-BR" sz="600" dirty="0">
                <a:latin typeface="+mj-lt"/>
                <a:cs typeface="Myriad Pro"/>
              </a:rPr>
              <a:t>Amostra: 120 entrevistas realizadas de 23 a 29 de Março de 2018.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5800546" y="1923678"/>
            <a:ext cx="31727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marL="171450" indent="-171450">
              <a:spcAft>
                <a:spcPts val="1000"/>
              </a:spcAft>
              <a:buFont typeface="Arial" pitchFamily="34" charset="0"/>
              <a:buChar char="•"/>
            </a:pPr>
            <a:r>
              <a:rPr lang="pt-BR" sz="1400" dirty="0"/>
              <a:t>Uma pequena parte dos associados parece não ter feito reclamações recentes, pois responderam “Não se Aplica”.</a:t>
            </a:r>
          </a:p>
        </p:txBody>
      </p:sp>
      <p:sp>
        <p:nvSpPr>
          <p:cNvPr id="2" name="Retângulo 1"/>
          <p:cNvSpPr/>
          <p:nvPr/>
        </p:nvSpPr>
        <p:spPr>
          <a:xfrm>
            <a:off x="1962725" y="3651870"/>
            <a:ext cx="40494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1000"/>
              </a:spcAft>
              <a:buFont typeface="Arial" pitchFamily="34" charset="0"/>
              <a:buChar char="•"/>
            </a:pPr>
            <a:r>
              <a:rPr lang="pt-BR" sz="1400" dirty="0"/>
              <a:t>Removendo a categoria ”Não se Aplica” e analisando somente os casos que responderam quanto à reclamação feita, vê-se que 90% </a:t>
            </a:r>
            <a:r>
              <a:rPr lang="pt-BR" sz="1400" b="1" dirty="0"/>
              <a:t>não</a:t>
            </a:r>
            <a:r>
              <a:rPr lang="pt-BR" sz="1400" dirty="0"/>
              <a:t> teve sua demanda resolvida.</a:t>
            </a:r>
          </a:p>
        </p:txBody>
      </p:sp>
      <p:graphicFrame>
        <p:nvGraphicFramePr>
          <p:cNvPr id="17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2449996"/>
              </p:ext>
            </p:extLst>
          </p:nvPr>
        </p:nvGraphicFramePr>
        <p:xfrm>
          <a:off x="5882903" y="2794023"/>
          <a:ext cx="3261097" cy="2082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383321"/>
              </p:ext>
            </p:extLst>
          </p:nvPr>
        </p:nvGraphicFramePr>
        <p:xfrm>
          <a:off x="2335945" y="1691815"/>
          <a:ext cx="3027144" cy="1848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64813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516216" y="843558"/>
            <a:ext cx="2592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marL="0" lvl="1" algn="r">
              <a:spcBef>
                <a:spcPts val="600"/>
              </a:spcBef>
              <a:spcAft>
                <a:spcPts val="2000"/>
              </a:spcAft>
            </a:pPr>
            <a:r>
              <a:rPr lang="pt-BR" sz="1400" dirty="0">
                <a:solidFill>
                  <a:srgbClr val="47494C"/>
                </a:solidFill>
                <a:latin typeface="+mj-lt"/>
                <a:cs typeface="Myriad Pro"/>
              </a:rPr>
              <a:t>Resultados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956376" y="934306"/>
            <a:ext cx="144016" cy="144016"/>
          </a:xfrm>
          <a:prstGeom prst="rect">
            <a:avLst/>
          </a:prstGeom>
        </p:spPr>
      </p:pic>
      <p:pic>
        <p:nvPicPr>
          <p:cNvPr id="9" name="Picture 1" descr="Grafico-Laranja_532x700_AG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73" y="1185316"/>
            <a:ext cx="123347" cy="162298"/>
          </a:xfrm>
          <a:prstGeom prst="rect">
            <a:avLst/>
          </a:prstGeom>
        </p:spPr>
      </p:pic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2051720" y="1092681"/>
            <a:ext cx="62646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>
              <a:spcAft>
                <a:spcPts val="400"/>
              </a:spcAft>
            </a:pPr>
            <a:r>
              <a:rPr lang="pt-BR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Myriad Pro"/>
              </a:rPr>
              <a:t>Como você avalia os documentos ou formulários exigidos pela operadora do seu plano de saúde quanto ao quesito facilidade no preenchimento e envio?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699792" y="4948014"/>
            <a:ext cx="640871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algn="r"/>
            <a:r>
              <a:rPr lang="pt-BR" sz="600" dirty="0">
                <a:latin typeface="+mj-lt"/>
                <a:cs typeface="Myriad Pro"/>
              </a:rPr>
              <a:t>Amostra: 120 entrevistas realizadas de 23 a 29 de Março de 2018.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707904" y="1897731"/>
            <a:ext cx="5184576" cy="129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marL="171450" indent="-171450">
              <a:spcAft>
                <a:spcPts val="1000"/>
              </a:spcAft>
              <a:buFont typeface="Arial" pitchFamily="34" charset="0"/>
              <a:buChar char="•"/>
            </a:pPr>
            <a:r>
              <a:rPr lang="pt-BR" sz="1400" dirty="0"/>
              <a:t>Uma pequena taxa dos associados parecem não ter ter bom conhecimento dos formulários, pois 19% deles responderam ”Não se aplica/Não sei”. </a:t>
            </a:r>
          </a:p>
          <a:p>
            <a:pPr marL="171450" indent="-171450">
              <a:spcAft>
                <a:spcPts val="1000"/>
              </a:spcAft>
              <a:buFont typeface="Arial" pitchFamily="34" charset="0"/>
              <a:buChar char="•"/>
            </a:pPr>
            <a:r>
              <a:rPr lang="pt-BR" sz="1400" dirty="0"/>
              <a:t>Não considerando esse público a taxa de satisfação dos entrevistados nesse quesito é alta.</a:t>
            </a:r>
          </a:p>
        </p:txBody>
      </p:sp>
      <p:graphicFrame>
        <p:nvGraphicFramePr>
          <p:cNvPr id="12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2444333"/>
              </p:ext>
            </p:extLst>
          </p:nvPr>
        </p:nvGraphicFramePr>
        <p:xfrm>
          <a:off x="2520000" y="2160000"/>
          <a:ext cx="5082034" cy="268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33103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516216" y="843558"/>
            <a:ext cx="2592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marL="0" lvl="1" algn="r">
              <a:spcBef>
                <a:spcPts val="600"/>
              </a:spcBef>
              <a:spcAft>
                <a:spcPts val="2000"/>
              </a:spcAft>
            </a:pPr>
            <a:r>
              <a:rPr lang="pt-BR" sz="1400" dirty="0">
                <a:solidFill>
                  <a:srgbClr val="47494C"/>
                </a:solidFill>
                <a:latin typeface="+mj-lt"/>
                <a:cs typeface="Myriad Pro"/>
              </a:rPr>
              <a:t>Resultados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956376" y="934306"/>
            <a:ext cx="144016" cy="144016"/>
          </a:xfrm>
          <a:prstGeom prst="rect">
            <a:avLst/>
          </a:prstGeom>
        </p:spPr>
      </p:pic>
      <p:pic>
        <p:nvPicPr>
          <p:cNvPr id="9" name="Picture 1" descr="Grafico-Laranja_532x700_AG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73" y="1185316"/>
            <a:ext cx="123347" cy="162298"/>
          </a:xfrm>
          <a:prstGeom prst="rect">
            <a:avLst/>
          </a:prstGeom>
        </p:spPr>
      </p:pic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2051720" y="1092681"/>
            <a:ext cx="62646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>
              <a:spcAft>
                <a:spcPts val="400"/>
              </a:spcAft>
            </a:pPr>
            <a:r>
              <a:rPr lang="pt-BR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Myriad Pro"/>
              </a:rPr>
              <a:t>Que nota você usaria para qualificar o seu plano?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699792" y="4948014"/>
            <a:ext cx="640871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algn="r"/>
            <a:r>
              <a:rPr lang="pt-BR" sz="600" dirty="0">
                <a:latin typeface="+mj-lt"/>
                <a:cs typeface="Myriad Pro"/>
              </a:rPr>
              <a:t>Amostra: 120 entrevistas realizadas de 23 a 29 de Março de 2018.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5800546" y="1761659"/>
            <a:ext cx="31727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marL="171450" indent="-171450">
              <a:spcAft>
                <a:spcPts val="1000"/>
              </a:spcAft>
              <a:buFont typeface="Arial" pitchFamily="34" charset="0"/>
              <a:buChar char="•"/>
            </a:pPr>
            <a:r>
              <a:rPr lang="pt-BR" sz="1400" dirty="0"/>
              <a:t>Há uma ótima aprovação do plano pelos associados, onde </a:t>
            </a:r>
            <a:r>
              <a:rPr lang="pt-BR" sz="1400" b="1" dirty="0"/>
              <a:t>89</a:t>
            </a:r>
            <a:r>
              <a:rPr lang="pt-BR" sz="1400" dirty="0"/>
              <a:t>% dos entrevistados classificaram o plano como ”Muito Bom” ou ”Bom”.</a:t>
            </a: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9279004"/>
              </p:ext>
            </p:extLst>
          </p:nvPr>
        </p:nvGraphicFramePr>
        <p:xfrm>
          <a:off x="2520000" y="2160000"/>
          <a:ext cx="5082033" cy="268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22338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516216" y="843558"/>
            <a:ext cx="2592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marL="0" lvl="1" algn="r">
              <a:spcBef>
                <a:spcPts val="600"/>
              </a:spcBef>
              <a:spcAft>
                <a:spcPts val="2000"/>
              </a:spcAft>
            </a:pPr>
            <a:r>
              <a:rPr lang="pt-BR" sz="1400" dirty="0">
                <a:solidFill>
                  <a:srgbClr val="47494C"/>
                </a:solidFill>
                <a:latin typeface="+mj-lt"/>
                <a:cs typeface="Myriad Pro"/>
              </a:rPr>
              <a:t>Resultados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956376" y="934306"/>
            <a:ext cx="144016" cy="144016"/>
          </a:xfrm>
          <a:prstGeom prst="rect">
            <a:avLst/>
          </a:prstGeom>
        </p:spPr>
      </p:pic>
      <p:pic>
        <p:nvPicPr>
          <p:cNvPr id="9" name="Picture 1" descr="Grafico-Laranja_532x700_AG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73" y="1185316"/>
            <a:ext cx="123347" cy="162298"/>
          </a:xfrm>
          <a:prstGeom prst="rect">
            <a:avLst/>
          </a:prstGeom>
        </p:spPr>
      </p:pic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2051720" y="1092681"/>
            <a:ext cx="62646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>
              <a:spcAft>
                <a:spcPts val="400"/>
              </a:spcAft>
            </a:pPr>
            <a:r>
              <a:rPr lang="pt-BR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Myriad Pro"/>
              </a:rPr>
              <a:t>Você recomendaria o seu plano para amigos ou familiares?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699792" y="4948014"/>
            <a:ext cx="640871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algn="r"/>
            <a:r>
              <a:rPr lang="pt-BR" sz="600" dirty="0">
                <a:latin typeface="+mj-lt"/>
                <a:cs typeface="Myriad Pro"/>
              </a:rPr>
              <a:t>Amostra: 120 entrevistas realizadas de 23 a 29 de Março de 2018.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788024" y="1491630"/>
            <a:ext cx="417646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200" b="1" dirty="0">
                <a:solidFill>
                  <a:srgbClr val="C00000"/>
                </a:solidFill>
              </a:rPr>
              <a:t>Os próximos gráficos mostram as principais interações entre a opinião dos associados quanto a recomendar o plano para amigos e familiares e as demais perguntas do questionário.</a:t>
            </a:r>
          </a:p>
          <a:p>
            <a:pPr algn="just"/>
            <a:endParaRPr lang="pt-BR" sz="300" b="1" dirty="0">
              <a:solidFill>
                <a:srgbClr val="C00000"/>
              </a:solidFill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pt-BR" sz="1200" b="1" dirty="0">
                <a:solidFill>
                  <a:srgbClr val="C00000"/>
                </a:solidFill>
              </a:rPr>
              <a:t>O objetivo é identificar que fatores estão mais relacionados à satisfação dos clientes e de que forma ocorrem.</a:t>
            </a:r>
          </a:p>
        </p:txBody>
      </p:sp>
      <p:graphicFrame>
        <p:nvGraphicFramePr>
          <p:cNvPr id="12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1630971"/>
              </p:ext>
            </p:extLst>
          </p:nvPr>
        </p:nvGraphicFramePr>
        <p:xfrm>
          <a:off x="2520000" y="2160000"/>
          <a:ext cx="5046175" cy="268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505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e_Agenda_Cinza_AG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90" y="3888432"/>
            <a:ext cx="1059582" cy="1059582"/>
          </a:xfrm>
          <a:prstGeom prst="rect">
            <a:avLst/>
          </a:prstGeom>
        </p:spPr>
      </p:pic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2518693" y="1925909"/>
            <a:ext cx="6517803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marL="0" lvl="1">
              <a:spcBef>
                <a:spcPts val="600"/>
              </a:spcBef>
              <a:spcAft>
                <a:spcPts val="1200"/>
              </a:spcAft>
            </a:pPr>
            <a:r>
              <a:rPr lang="pt-BR" sz="2000" dirty="0">
                <a:latin typeface="+mj-lt"/>
                <a:cs typeface="Myriad Pro"/>
              </a:rPr>
              <a:t>Objetivo e Metodologia</a:t>
            </a:r>
          </a:p>
          <a:p>
            <a:pPr marL="0" lvl="1">
              <a:spcBef>
                <a:spcPts val="600"/>
              </a:spcBef>
              <a:spcAft>
                <a:spcPts val="1200"/>
              </a:spcAft>
            </a:pPr>
            <a:r>
              <a:rPr lang="pt-BR" sz="2000" dirty="0">
                <a:latin typeface="+mj-lt"/>
                <a:cs typeface="Myriad Pro"/>
              </a:rPr>
              <a:t>Perfil Amostral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sz="2000" dirty="0">
                <a:latin typeface="+mj-lt"/>
                <a:cs typeface="Myriad Pro"/>
              </a:rPr>
              <a:t>Resultados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sz="2000" dirty="0">
                <a:latin typeface="+mj-lt"/>
                <a:cs typeface="Myriad Pro"/>
              </a:rPr>
              <a:t>Principais Insights do Estudo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9391" y="2034964"/>
            <a:ext cx="196385" cy="1963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9391" y="2539020"/>
            <a:ext cx="196385" cy="196385"/>
          </a:xfrm>
          <a:prstGeom prst="rect">
            <a:avLst/>
          </a:prstGeom>
        </p:spPr>
      </p:pic>
      <p:pic>
        <p:nvPicPr>
          <p:cNvPr id="7" name="Picture 6" descr="MaisBox-Laranja_500x500_AG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9391" y="3095445"/>
            <a:ext cx="196385" cy="1963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9391" y="3619140"/>
            <a:ext cx="196385" cy="1963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79712" y="1317997"/>
            <a:ext cx="6517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+mj-lt"/>
                <a:cs typeface="Myriad Pro"/>
              </a:rPr>
              <a:t>Agenda:</a:t>
            </a:r>
          </a:p>
        </p:txBody>
      </p:sp>
    </p:spTree>
    <p:extLst>
      <p:ext uri="{BB962C8B-B14F-4D97-AF65-F5344CB8AC3E}">
        <p14:creationId xmlns:p14="http://schemas.microsoft.com/office/powerpoint/2010/main" val="2561704457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000" y="1080000"/>
            <a:ext cx="1768908" cy="943133"/>
          </a:xfrm>
          <a:prstGeom prst="rect">
            <a:avLst/>
          </a:prstGeom>
        </p:spPr>
      </p:pic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516216" y="843558"/>
            <a:ext cx="2592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marL="0" lvl="1" algn="r">
              <a:spcBef>
                <a:spcPts val="600"/>
              </a:spcBef>
              <a:spcAft>
                <a:spcPts val="2000"/>
              </a:spcAft>
            </a:pPr>
            <a:r>
              <a:rPr lang="pt-BR" sz="1400" dirty="0">
                <a:solidFill>
                  <a:srgbClr val="47494C"/>
                </a:solidFill>
                <a:latin typeface="+mj-lt"/>
                <a:cs typeface="Myriad Pro"/>
              </a:rPr>
              <a:t>Resultados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956376" y="934306"/>
            <a:ext cx="144016" cy="144016"/>
          </a:xfrm>
          <a:prstGeom prst="rect">
            <a:avLst/>
          </a:prstGeom>
        </p:spPr>
      </p:pic>
      <p:pic>
        <p:nvPicPr>
          <p:cNvPr id="9" name="Picture 1" descr="Grafico-Laranja_532x700_AG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73" y="1185316"/>
            <a:ext cx="123347" cy="162298"/>
          </a:xfrm>
          <a:prstGeom prst="rect">
            <a:avLst/>
          </a:prstGeom>
        </p:spPr>
      </p:pic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2051720" y="1092681"/>
            <a:ext cx="62646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>
              <a:spcAft>
                <a:spcPts val="400"/>
              </a:spcAft>
            </a:pPr>
            <a:r>
              <a:rPr lang="pt-BR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Myriad Pro"/>
              </a:rPr>
              <a:t>Você recomendaria o seu plano para amigos ou familiares?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699792" y="4948014"/>
            <a:ext cx="640871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algn="r"/>
            <a:r>
              <a:rPr lang="pt-BR" sz="600" dirty="0">
                <a:latin typeface="+mj-lt"/>
                <a:cs typeface="Myriad Pro"/>
              </a:rPr>
              <a:t>Amostra: 120 entrevistas realizadas de 23 a 29 de Março de 2018.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259632" y="1565379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/>
              <a:t>Nos 12 últimos meses, com que frequência você conseguiu ter cuidados de saúde (consultas, exames ou tratamentos) por meio de seu plano de saúde quando necessitou?</a:t>
            </a:r>
          </a:p>
          <a:p>
            <a:pPr algn="ctr"/>
            <a:endParaRPr lang="pt-BR" sz="12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7884368" y="1147559"/>
            <a:ext cx="49182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" dirty="0"/>
              <a:t>Total: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979028" y="4299942"/>
            <a:ext cx="668641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pt-BR" sz="1100" dirty="0"/>
              <a:t>Os clientes que usam o plano com maior frequência são os que mais recomendariam o plano.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pt-BR" sz="1100" dirty="0"/>
              <a:t>O percentual de clientes que utiliza sempre o plano é menor nos clientes que nunca recomendariam e recomendariam com ressalvas, quando comparados aos demais.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89448" y="2119158"/>
            <a:ext cx="1296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Definitivamente recomendaria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619672" y="3075806"/>
            <a:ext cx="3564396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89448" y="3057447"/>
            <a:ext cx="12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Recomendaria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92080" y="2119158"/>
            <a:ext cx="1296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Recomendaria com ressalvas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92080" y="3057447"/>
            <a:ext cx="1296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Nunca recomendaria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5292080" y="3075806"/>
            <a:ext cx="3564396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0000" y="2106000"/>
            <a:ext cx="2536156" cy="883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0000" y="3196800"/>
            <a:ext cx="2536156" cy="8839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0000" y="3197832"/>
            <a:ext cx="2536156" cy="8839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0000" y="2106000"/>
            <a:ext cx="2536156" cy="8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41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000" y="1080000"/>
            <a:ext cx="1766774" cy="943133"/>
          </a:xfrm>
          <a:prstGeom prst="rect">
            <a:avLst/>
          </a:prstGeom>
        </p:spPr>
      </p:pic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516216" y="843558"/>
            <a:ext cx="2592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marL="0" lvl="1" algn="r">
              <a:spcBef>
                <a:spcPts val="600"/>
              </a:spcBef>
              <a:spcAft>
                <a:spcPts val="2000"/>
              </a:spcAft>
            </a:pPr>
            <a:r>
              <a:rPr lang="pt-BR" sz="1400" dirty="0">
                <a:solidFill>
                  <a:srgbClr val="47494C"/>
                </a:solidFill>
                <a:latin typeface="+mj-lt"/>
                <a:cs typeface="Myriad Pro"/>
              </a:rPr>
              <a:t>Resultados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956376" y="934306"/>
            <a:ext cx="144016" cy="144016"/>
          </a:xfrm>
          <a:prstGeom prst="rect">
            <a:avLst/>
          </a:prstGeom>
        </p:spPr>
      </p:pic>
      <p:pic>
        <p:nvPicPr>
          <p:cNvPr id="9" name="Picture 1" descr="Grafico-Laranja_532x700_AG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73" y="1185316"/>
            <a:ext cx="123347" cy="162298"/>
          </a:xfrm>
          <a:prstGeom prst="rect">
            <a:avLst/>
          </a:prstGeom>
        </p:spPr>
      </p:pic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2051720" y="1092681"/>
            <a:ext cx="62646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>
              <a:spcAft>
                <a:spcPts val="400"/>
              </a:spcAft>
            </a:pPr>
            <a:r>
              <a:rPr lang="pt-BR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Myriad Pro"/>
              </a:rPr>
              <a:t>Você recomendaria o seu plano para amigos ou familiares?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699792" y="4948014"/>
            <a:ext cx="640871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algn="r"/>
            <a:r>
              <a:rPr lang="pt-BR" sz="600" dirty="0">
                <a:latin typeface="+mj-lt"/>
                <a:cs typeface="Myriad Pro"/>
              </a:rPr>
              <a:t>Amostra: 120 entrevistas realizadas de 23 a 29 de Março de 2018.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714872" y="1565379"/>
            <a:ext cx="5606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/>
              <a:t>Nos últimos 12 meses, quando necessitou de atenção imediata,</a:t>
            </a:r>
          </a:p>
          <a:p>
            <a:pPr algn="ctr"/>
            <a:r>
              <a:rPr lang="pt-BR" sz="1200" b="1" dirty="0"/>
              <a:t>com que frequência você foi atendido assim que precisou?</a:t>
            </a:r>
          </a:p>
          <a:p>
            <a:pPr algn="ctr"/>
            <a:endParaRPr lang="pt-BR" sz="12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884368" y="1147559"/>
            <a:ext cx="49182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" dirty="0"/>
              <a:t>Total: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979028" y="4371950"/>
            <a:ext cx="668641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marL="171450" indent="-171450" algn="just">
              <a:spcAft>
                <a:spcPts val="1000"/>
              </a:spcAft>
              <a:buFont typeface="Arial" pitchFamily="34" charset="0"/>
              <a:buChar char="•"/>
            </a:pPr>
            <a:r>
              <a:rPr lang="pt-BR" sz="1100" dirty="0"/>
              <a:t>Os índices de clientes que sempre tiveram atendimento imediato quando precisaram são pouco maiores entre os que recomendariam o plano. Para os que nunca recomendariam, temos uma alta taxa de apenas 43% que tiveram atendimento imediato quando precisaram.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89448" y="2119158"/>
            <a:ext cx="1296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Definitivamente recomendaria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619672" y="3075806"/>
            <a:ext cx="3564396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89448" y="3057447"/>
            <a:ext cx="12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Recomendaria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92080" y="2119158"/>
            <a:ext cx="1296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Recomendaria com ressalvas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92080" y="3057447"/>
            <a:ext cx="1296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Nunca recomendaria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292080" y="3075806"/>
            <a:ext cx="3564396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0000" y="2106000"/>
            <a:ext cx="2536156" cy="8870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0000" y="3196800"/>
            <a:ext cx="2536156" cy="8839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0000" y="3196800"/>
            <a:ext cx="2536156" cy="8839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0000" y="2106000"/>
            <a:ext cx="2536156" cy="8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0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000" y="3196800"/>
            <a:ext cx="2895851" cy="6309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0000" y="2030400"/>
            <a:ext cx="2895851" cy="630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0000" y="2653200"/>
            <a:ext cx="2895851" cy="6309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0000" y="3762000"/>
            <a:ext cx="2895851" cy="6309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3738" y="1080000"/>
            <a:ext cx="1766774" cy="943133"/>
          </a:xfrm>
          <a:prstGeom prst="rect">
            <a:avLst/>
          </a:prstGeom>
        </p:spPr>
      </p:pic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516216" y="843558"/>
            <a:ext cx="2592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marL="0" lvl="1" algn="r">
              <a:spcBef>
                <a:spcPts val="600"/>
              </a:spcBef>
              <a:spcAft>
                <a:spcPts val="2000"/>
              </a:spcAft>
            </a:pPr>
            <a:r>
              <a:rPr lang="pt-BR" sz="1400" dirty="0">
                <a:solidFill>
                  <a:srgbClr val="47494C"/>
                </a:solidFill>
                <a:latin typeface="+mj-lt"/>
                <a:cs typeface="Myriad Pro"/>
              </a:rPr>
              <a:t>Resultados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956376" y="934306"/>
            <a:ext cx="144016" cy="144016"/>
          </a:xfrm>
          <a:prstGeom prst="rect">
            <a:avLst/>
          </a:prstGeom>
        </p:spPr>
      </p:pic>
      <p:pic>
        <p:nvPicPr>
          <p:cNvPr id="9" name="Picture 1" descr="Grafico-Laranja_532x700_AGP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73" y="1185316"/>
            <a:ext cx="123347" cy="162298"/>
          </a:xfrm>
          <a:prstGeom prst="rect">
            <a:avLst/>
          </a:prstGeom>
        </p:spPr>
      </p:pic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2051720" y="1092681"/>
            <a:ext cx="62646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>
              <a:spcAft>
                <a:spcPts val="400"/>
              </a:spcAft>
            </a:pPr>
            <a:r>
              <a:rPr lang="pt-BR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Myriad Pro"/>
              </a:rPr>
              <a:t>Você recomendaria o seu plano para amigos ou familiares?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699792" y="4948014"/>
            <a:ext cx="640871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algn="r"/>
            <a:r>
              <a:rPr lang="pt-BR" sz="600" dirty="0">
                <a:latin typeface="+mj-lt"/>
                <a:cs typeface="Myriad Pro"/>
              </a:rPr>
              <a:t>Amostra: 120 entrevistas realizadas de 23 a 29 de Março de 2018.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187624" y="1565379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/>
              <a:t>Nos últimos 12 meses, você recebeu algum tipo de comunicação de seu plano de saúde convidando e/ou esclarecendo sobre a necessidade de realização de consultas ou exames preventivos?</a:t>
            </a:r>
          </a:p>
          <a:p>
            <a:pPr algn="ctr"/>
            <a:endParaRPr lang="pt-BR" sz="12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070504" y="1198952"/>
            <a:ext cx="49182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" dirty="0"/>
              <a:t>Total: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6372200" y="2679942"/>
            <a:ext cx="2653278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marL="171450" indent="-171450" algn="just">
              <a:spcAft>
                <a:spcPts val="1000"/>
              </a:spcAft>
              <a:buFont typeface="Arial" pitchFamily="34" charset="0"/>
              <a:buChar char="•"/>
            </a:pPr>
            <a:r>
              <a:rPr lang="pt-BR" sz="1100" dirty="0"/>
              <a:t>Observa-se que dentre os que definitivamente recomendariam o plano há uma taxa maior de associados que receberam algum tipo de comunicação.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75869" y="2103942"/>
            <a:ext cx="1296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Definitivamente recomendaria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9856" y="2679942"/>
            <a:ext cx="12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Recomendaria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71677" y="3255942"/>
            <a:ext cx="1296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Recomendaria com ressalvas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75869" y="3831942"/>
            <a:ext cx="1296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Nunca recomendaria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019396" y="2065801"/>
            <a:ext cx="452790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019396" y="2642400"/>
            <a:ext cx="452790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019396" y="3218400"/>
            <a:ext cx="452790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019396" y="3794400"/>
            <a:ext cx="452790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019396" y="4370400"/>
            <a:ext cx="452790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052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000" y="1080000"/>
            <a:ext cx="1766774" cy="9431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000" y="2106000"/>
            <a:ext cx="2536156" cy="9906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0000" y="2106000"/>
            <a:ext cx="2536156" cy="9906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0000" y="3196800"/>
            <a:ext cx="2536156" cy="9906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0000" y="3196800"/>
            <a:ext cx="2536156" cy="993734"/>
          </a:xfrm>
          <a:prstGeom prst="rect">
            <a:avLst/>
          </a:prstGeom>
        </p:spPr>
      </p:pic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516216" y="843558"/>
            <a:ext cx="2592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marL="0" lvl="1" algn="r">
              <a:spcBef>
                <a:spcPts val="600"/>
              </a:spcBef>
              <a:spcAft>
                <a:spcPts val="2000"/>
              </a:spcAft>
            </a:pPr>
            <a:r>
              <a:rPr lang="pt-BR" sz="1400" dirty="0">
                <a:solidFill>
                  <a:srgbClr val="47494C"/>
                </a:solidFill>
                <a:latin typeface="+mj-lt"/>
                <a:cs typeface="Myriad Pro"/>
              </a:rPr>
              <a:t>Resultados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956376" y="934306"/>
            <a:ext cx="144016" cy="144016"/>
          </a:xfrm>
          <a:prstGeom prst="rect">
            <a:avLst/>
          </a:prstGeom>
        </p:spPr>
      </p:pic>
      <p:pic>
        <p:nvPicPr>
          <p:cNvPr id="9" name="Picture 1" descr="Grafico-Laranja_532x700_AGP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73" y="1185316"/>
            <a:ext cx="123347" cy="162298"/>
          </a:xfrm>
          <a:prstGeom prst="rect">
            <a:avLst/>
          </a:prstGeom>
        </p:spPr>
      </p:pic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2051720" y="1092681"/>
            <a:ext cx="59766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>
              <a:spcAft>
                <a:spcPts val="400"/>
              </a:spcAft>
            </a:pPr>
            <a:r>
              <a:rPr lang="pt-BR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Myriad Pro"/>
              </a:rPr>
              <a:t>Você recomendaria o seu plano para amigos ou familiares?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699792" y="4948014"/>
            <a:ext cx="640871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algn="r"/>
            <a:r>
              <a:rPr lang="pt-BR" sz="600" dirty="0">
                <a:latin typeface="+mj-lt"/>
                <a:cs typeface="Myriad Pro"/>
              </a:rPr>
              <a:t>Amostra: 120 entrevistas realizadas de 23 a 29 de Março de 2018.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259631" y="1565379"/>
            <a:ext cx="6048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/>
              <a:t>Nos últimos 12 meses, como você avalia toda a atenção em saúde recebida (Hospitais, laboratórios, clínicas, médicos, dentistas, fisioterapeutas, nutricionistas, psicólogos, outros)?</a:t>
            </a:r>
          </a:p>
          <a:p>
            <a:pPr algn="ctr"/>
            <a:endParaRPr lang="pt-BR" sz="12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8112624" y="1147559"/>
            <a:ext cx="49182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" dirty="0"/>
              <a:t>Total: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979028" y="4491866"/>
            <a:ext cx="70574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marL="171450" indent="-171450" algn="just">
              <a:spcAft>
                <a:spcPts val="1000"/>
              </a:spcAft>
              <a:buFont typeface="Arial" pitchFamily="34" charset="0"/>
              <a:buChar char="•"/>
            </a:pPr>
            <a:r>
              <a:rPr lang="pt-BR" sz="1100" dirty="0"/>
              <a:t>De forma coerente, percebe-se que os clientes que definitivamente recomendariam ou recomendariam o plano são os com maior percentual de avaliações “muito bom” e “bom” em relação a atenção recebida nos atendimentos.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89448" y="2119158"/>
            <a:ext cx="1296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Definitivamente recomendaria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619672" y="3075806"/>
            <a:ext cx="3564396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89448" y="3057447"/>
            <a:ext cx="12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Recomendaria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92080" y="2119158"/>
            <a:ext cx="1296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Recomendaria com ressalvas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92080" y="3057447"/>
            <a:ext cx="1296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Nunca recomendaria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5292080" y="3075806"/>
            <a:ext cx="3564396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295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000" y="2106000"/>
            <a:ext cx="2536156" cy="9937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000" y="2106000"/>
            <a:ext cx="2536156" cy="9937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0000" y="3196800"/>
            <a:ext cx="2536156" cy="99373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0000" y="3197907"/>
            <a:ext cx="2536156" cy="9906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4000" y="1080000"/>
            <a:ext cx="1766774" cy="943133"/>
          </a:xfrm>
          <a:prstGeom prst="rect">
            <a:avLst/>
          </a:prstGeom>
        </p:spPr>
      </p:pic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516216" y="843558"/>
            <a:ext cx="2592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marL="0" lvl="1" algn="r">
              <a:spcBef>
                <a:spcPts val="600"/>
              </a:spcBef>
              <a:spcAft>
                <a:spcPts val="2000"/>
              </a:spcAft>
            </a:pPr>
            <a:r>
              <a:rPr lang="pt-BR" sz="1400" dirty="0">
                <a:solidFill>
                  <a:srgbClr val="47494C"/>
                </a:solidFill>
                <a:latin typeface="+mj-lt"/>
                <a:cs typeface="Myriad Pro"/>
              </a:rPr>
              <a:t>Resultados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956376" y="934306"/>
            <a:ext cx="144016" cy="144016"/>
          </a:xfrm>
          <a:prstGeom prst="rect">
            <a:avLst/>
          </a:prstGeom>
        </p:spPr>
      </p:pic>
      <p:pic>
        <p:nvPicPr>
          <p:cNvPr id="9" name="Picture 1" descr="Grafico-Laranja_532x700_AGP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73" y="1185316"/>
            <a:ext cx="123347" cy="162298"/>
          </a:xfrm>
          <a:prstGeom prst="rect">
            <a:avLst/>
          </a:prstGeom>
        </p:spPr>
      </p:pic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2051720" y="1092681"/>
            <a:ext cx="62646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>
              <a:spcAft>
                <a:spcPts val="400"/>
              </a:spcAft>
            </a:pPr>
            <a:r>
              <a:rPr lang="pt-BR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Myriad Pro"/>
              </a:rPr>
              <a:t>Você recomendaria o seu plano para amigos ou familiares?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699792" y="4948014"/>
            <a:ext cx="640871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algn="r"/>
            <a:r>
              <a:rPr lang="pt-BR" sz="600" dirty="0">
                <a:latin typeface="+mj-lt"/>
                <a:cs typeface="Myriad Pro"/>
              </a:rPr>
              <a:t>Amostra: 120 entrevistas realizadas de 23 a 29 de Março de 2018.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187624" y="1491630"/>
            <a:ext cx="5893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/>
              <a:t>Seu plano oferece lista de médicos, dentistas, psicólogos, hospitais, laboratórios </a:t>
            </a:r>
          </a:p>
          <a:p>
            <a:pPr algn="ctr"/>
            <a:r>
              <a:rPr lang="pt-BR" sz="1200" b="1" dirty="0"/>
              <a:t>e outros serviços de saúde credenciados de fácil compreensão e de fácil acesso (site da operadora, aplicativo de celular, livro impresso, </a:t>
            </a:r>
            <a:r>
              <a:rPr lang="pt-BR" sz="1200" b="1" dirty="0" err="1"/>
              <a:t>etc</a:t>
            </a:r>
            <a:r>
              <a:rPr lang="pt-BR" sz="1200" b="1" dirty="0"/>
              <a:t>).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112624" y="1147559"/>
            <a:ext cx="49182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" dirty="0"/>
              <a:t>Total: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928373" y="4338722"/>
            <a:ext cx="70574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marL="171450" indent="-171450" algn="just">
              <a:spcAft>
                <a:spcPts val="1000"/>
              </a:spcAft>
              <a:buFont typeface="Arial" pitchFamily="34" charset="0"/>
              <a:buChar char="•"/>
            </a:pPr>
            <a:r>
              <a:rPr lang="pt-BR" sz="1100" dirty="0"/>
              <a:t>Dentre os números apresentados, destaca-se o fato de que nas altas taxas de clientes que recomendariam o plano encontramos mais clientes que estão satisfeitos. Quando comparamos esse quesito com os outros, vemos que há uma taxa maior de insatisfação e claramente nos clientes que não recomendariam o plano vemos uma taxa maior de clientes insatisfeitos.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89448" y="2119158"/>
            <a:ext cx="1296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Definitivamente recomendaria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619672" y="3075806"/>
            <a:ext cx="3564396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89448" y="3057447"/>
            <a:ext cx="12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Recomendaria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92080" y="2119158"/>
            <a:ext cx="1296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Recomendaria com ressalvas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92080" y="3057447"/>
            <a:ext cx="1296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Nunca recomendaria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5292080" y="3075806"/>
            <a:ext cx="3564396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295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0" y="2106000"/>
            <a:ext cx="2536156" cy="9937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000" y="3196800"/>
            <a:ext cx="2536156" cy="9937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000" y="2106000"/>
            <a:ext cx="2536156" cy="99373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0000" y="3196800"/>
            <a:ext cx="2536156" cy="9906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4000" y="1080000"/>
            <a:ext cx="1766774" cy="943133"/>
          </a:xfrm>
          <a:prstGeom prst="rect">
            <a:avLst/>
          </a:prstGeom>
        </p:spPr>
      </p:pic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516216" y="843558"/>
            <a:ext cx="2592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marL="0" lvl="1" algn="r">
              <a:spcBef>
                <a:spcPts val="600"/>
              </a:spcBef>
              <a:spcAft>
                <a:spcPts val="2000"/>
              </a:spcAft>
            </a:pPr>
            <a:r>
              <a:rPr lang="pt-BR" sz="1400" dirty="0">
                <a:solidFill>
                  <a:srgbClr val="47494C"/>
                </a:solidFill>
                <a:latin typeface="+mj-lt"/>
                <a:cs typeface="Myriad Pro"/>
              </a:rPr>
              <a:t>Resultados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956376" y="934306"/>
            <a:ext cx="144016" cy="144016"/>
          </a:xfrm>
          <a:prstGeom prst="rect">
            <a:avLst/>
          </a:prstGeom>
        </p:spPr>
      </p:pic>
      <p:pic>
        <p:nvPicPr>
          <p:cNvPr id="9" name="Picture 1" descr="Grafico-Laranja_532x700_AGP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73" y="1185316"/>
            <a:ext cx="123347" cy="162298"/>
          </a:xfrm>
          <a:prstGeom prst="rect">
            <a:avLst/>
          </a:prstGeom>
        </p:spPr>
      </p:pic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2051720" y="1092681"/>
            <a:ext cx="62646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>
              <a:spcAft>
                <a:spcPts val="400"/>
              </a:spcAft>
            </a:pPr>
            <a:r>
              <a:rPr lang="pt-BR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Myriad Pro"/>
              </a:rPr>
              <a:t>Você recomendaria o seu plano para amigos ou familiares?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699792" y="4948014"/>
            <a:ext cx="640871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algn="r"/>
            <a:r>
              <a:rPr lang="pt-BR" sz="600" dirty="0">
                <a:latin typeface="+mj-lt"/>
                <a:cs typeface="Myriad Pro"/>
              </a:rPr>
              <a:t>Amostra: 120 entrevistas realizadas de 23 a 29 de Março de 2018.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187624" y="1491630"/>
            <a:ext cx="5893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/>
              <a:t>Nos últimos 12 meses, quando você acessou a operadora (SAC presencial, </a:t>
            </a:r>
            <a:r>
              <a:rPr lang="pt-BR" sz="1200" b="1" dirty="0" err="1"/>
              <a:t>teleatendimento</a:t>
            </a:r>
            <a:r>
              <a:rPr lang="pt-BR" sz="1200" b="1" dirty="0"/>
              <a:t> ou eletrônico), como você avalia seu atendimento considerando os quesitos respeito e acesso às informações ou ajuda que precisava?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112624" y="1147559"/>
            <a:ext cx="49182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" dirty="0"/>
              <a:t>Total: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907704" y="4304252"/>
            <a:ext cx="70574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marL="171450" indent="-171450" algn="just">
              <a:spcAft>
                <a:spcPts val="1000"/>
              </a:spcAft>
              <a:buFont typeface="Arial" pitchFamily="34" charset="0"/>
              <a:buChar char="•"/>
            </a:pPr>
            <a:r>
              <a:rPr lang="pt-BR" sz="1100" dirty="0"/>
              <a:t>Há uma diferença considerável  na avaliação do SAC dentre os clientes que recomendariam o plano: 94% dos clientes que definitivamente recomendariam o plano avaliam o atendimento do SAC como  “bom” ou “muito bom”. Por outro lado, somente 57% dos que nunca recomendariam o plano avaliaram o atendimento do SAC como “bom” ou “muito bom”.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89448" y="2119158"/>
            <a:ext cx="1296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Definitivamente recomendaria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619672" y="3075806"/>
            <a:ext cx="3564396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89448" y="3057447"/>
            <a:ext cx="12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Recomendaria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92080" y="2119158"/>
            <a:ext cx="1296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Recomendaria com ressalvas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92080" y="3057447"/>
            <a:ext cx="1296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Nunca recomendaria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5292080" y="3075806"/>
            <a:ext cx="3564396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352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000" y="3726000"/>
            <a:ext cx="2895851" cy="6309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0000" y="2030400"/>
            <a:ext cx="2895851" cy="6309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0000" y="2653200"/>
            <a:ext cx="2895851" cy="6309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0000" y="3196800"/>
            <a:ext cx="2895851" cy="6309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4000" y="1080000"/>
            <a:ext cx="1768908" cy="943133"/>
          </a:xfrm>
          <a:prstGeom prst="rect">
            <a:avLst/>
          </a:prstGeom>
        </p:spPr>
      </p:pic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516216" y="843558"/>
            <a:ext cx="2592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marL="0" lvl="1" algn="r">
              <a:spcBef>
                <a:spcPts val="600"/>
              </a:spcBef>
              <a:spcAft>
                <a:spcPts val="2000"/>
              </a:spcAft>
            </a:pPr>
            <a:r>
              <a:rPr lang="pt-BR" sz="1400" dirty="0">
                <a:solidFill>
                  <a:srgbClr val="47494C"/>
                </a:solidFill>
                <a:latin typeface="+mj-lt"/>
                <a:cs typeface="Myriad Pro"/>
              </a:rPr>
              <a:t>Resultados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956376" y="934306"/>
            <a:ext cx="144016" cy="144016"/>
          </a:xfrm>
          <a:prstGeom prst="rect">
            <a:avLst/>
          </a:prstGeom>
        </p:spPr>
      </p:pic>
      <p:pic>
        <p:nvPicPr>
          <p:cNvPr id="9" name="Picture 1" descr="Grafico-Laranja_532x700_AGP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73" y="1185316"/>
            <a:ext cx="123347" cy="162298"/>
          </a:xfrm>
          <a:prstGeom prst="rect">
            <a:avLst/>
          </a:prstGeom>
        </p:spPr>
      </p:pic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2051720" y="1092681"/>
            <a:ext cx="62646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>
              <a:spcAft>
                <a:spcPts val="400"/>
              </a:spcAft>
            </a:pPr>
            <a:r>
              <a:rPr lang="pt-BR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Myriad Pro"/>
              </a:rPr>
              <a:t>Você recomendaria o seu plano para amigos ou familiares?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699792" y="4948014"/>
            <a:ext cx="640871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algn="r"/>
            <a:r>
              <a:rPr lang="pt-BR" sz="600" dirty="0">
                <a:latin typeface="+mj-lt"/>
                <a:cs typeface="Myriad Pro"/>
              </a:rPr>
              <a:t>Amostra: 81 entrevistas realizadas de 23 a 29 de Março de 2018.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187624" y="1491630"/>
            <a:ext cx="5893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/>
              <a:t>Nos últimos 12 meses, quando você fez uma reclamação para sua operadora, você teve sua demanda resolvida?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6094586" y="2287779"/>
            <a:ext cx="3024336" cy="191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marL="171450" indent="-171450" algn="just">
              <a:spcAft>
                <a:spcPts val="1000"/>
              </a:spcAft>
              <a:buFont typeface="Arial" pitchFamily="34" charset="0"/>
              <a:buChar char="•"/>
            </a:pPr>
            <a:r>
              <a:rPr lang="pt-BR" sz="1100" dirty="0"/>
              <a:t>Dentre os clientes que responderam “recomendariam” ou “recomendaria definitivamente” não se observa  a  concentração daqueles 10% de clientes que tiveram suas demandas resolvidas quando fizeram uma reclamação.</a:t>
            </a:r>
          </a:p>
          <a:p>
            <a:pPr marL="171450" indent="-171450" algn="just">
              <a:spcAft>
                <a:spcPts val="1000"/>
              </a:spcAft>
              <a:buFont typeface="Arial" pitchFamily="34" charset="0"/>
              <a:buChar char="•"/>
            </a:pPr>
            <a:r>
              <a:rPr lang="pt-BR" sz="1100" dirty="0"/>
              <a:t>Porém há uma evidência de que todos os clientes que responderam “nunca recomendaria”  não tiveram sua demanda resolvida.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75869" y="2103942"/>
            <a:ext cx="1296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Definitivamente recomendaria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79856" y="2679942"/>
            <a:ext cx="12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Recomendaria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71677" y="3255942"/>
            <a:ext cx="1296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Recomendaria com ressalvas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75869" y="3831942"/>
            <a:ext cx="1296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Nunca recomendaria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019396" y="2065801"/>
            <a:ext cx="452790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019396" y="2642400"/>
            <a:ext cx="4320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019396" y="3218400"/>
            <a:ext cx="4320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019396" y="3794400"/>
            <a:ext cx="4320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019396" y="4370400"/>
            <a:ext cx="452790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aixaDeTexto 12"/>
          <p:cNvSpPr txBox="1"/>
          <p:nvPr/>
        </p:nvSpPr>
        <p:spPr>
          <a:xfrm>
            <a:off x="7884368" y="1147559"/>
            <a:ext cx="49182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" dirty="0"/>
              <a:t>Total:</a:t>
            </a:r>
          </a:p>
        </p:txBody>
      </p:sp>
    </p:spTree>
    <p:extLst>
      <p:ext uri="{BB962C8B-B14F-4D97-AF65-F5344CB8AC3E}">
        <p14:creationId xmlns:p14="http://schemas.microsoft.com/office/powerpoint/2010/main" val="45602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000" y="2106000"/>
            <a:ext cx="2536156" cy="9937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000" y="2106000"/>
            <a:ext cx="2536156" cy="99373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000" y="3196800"/>
            <a:ext cx="2536156" cy="9906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4000" y="1080000"/>
            <a:ext cx="1766774" cy="943133"/>
          </a:xfrm>
          <a:prstGeom prst="rect">
            <a:avLst/>
          </a:prstGeom>
        </p:spPr>
      </p:pic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516216" y="843558"/>
            <a:ext cx="2592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marL="0" lvl="1" algn="r">
              <a:spcBef>
                <a:spcPts val="600"/>
              </a:spcBef>
              <a:spcAft>
                <a:spcPts val="2000"/>
              </a:spcAft>
            </a:pPr>
            <a:r>
              <a:rPr lang="pt-BR" sz="1400" dirty="0">
                <a:solidFill>
                  <a:srgbClr val="47494C"/>
                </a:solidFill>
                <a:latin typeface="+mj-lt"/>
                <a:cs typeface="Myriad Pro"/>
              </a:rPr>
              <a:t>Resultados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956376" y="934306"/>
            <a:ext cx="144016" cy="144016"/>
          </a:xfrm>
          <a:prstGeom prst="rect">
            <a:avLst/>
          </a:prstGeom>
        </p:spPr>
      </p:pic>
      <p:pic>
        <p:nvPicPr>
          <p:cNvPr id="9" name="Picture 1" descr="Grafico-Laranja_532x700_AGP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73" y="1185316"/>
            <a:ext cx="123347" cy="162298"/>
          </a:xfrm>
          <a:prstGeom prst="rect">
            <a:avLst/>
          </a:prstGeom>
        </p:spPr>
      </p:pic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2051720" y="1092681"/>
            <a:ext cx="62646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>
              <a:spcAft>
                <a:spcPts val="400"/>
              </a:spcAft>
            </a:pPr>
            <a:r>
              <a:rPr lang="pt-BR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Myriad Pro"/>
              </a:rPr>
              <a:t>Você recomendaria o seu plano para amigos ou familiares?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699792" y="4948014"/>
            <a:ext cx="640871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algn="r"/>
            <a:r>
              <a:rPr lang="pt-BR" sz="600" dirty="0">
                <a:latin typeface="+mj-lt"/>
                <a:cs typeface="Myriad Pro"/>
              </a:rPr>
              <a:t>Amostra: 120 entrevistas realizadas de 23 a 29 de Março de 2018.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187624" y="1491630"/>
            <a:ext cx="5893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/>
              <a:t>Como você avalia os documentos ou formulários exigidos pela operadora do seu plano de saúde quanto ao quesito facilidade no preenchimento e envio?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112624" y="1147559"/>
            <a:ext cx="49182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" dirty="0"/>
              <a:t>Total: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979028" y="4371950"/>
            <a:ext cx="705746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marL="171450" indent="-171450" algn="just">
              <a:spcAft>
                <a:spcPts val="1000"/>
              </a:spcAft>
              <a:buFont typeface="Arial" pitchFamily="34" charset="0"/>
              <a:buChar char="•"/>
            </a:pPr>
            <a:r>
              <a:rPr lang="pt-BR" sz="1100" dirty="0"/>
              <a:t>Os dados mostram que a maioria (71%) dos clientes que nunca recomendariam o plano não sabem opinar sobre a facilidade de preenchimento e envio de documentos e formulários ou avaliam que a pergunta não se aplica a eles. É provável que esses clientes não tem utilizado os benefícios/serviços que exigem essa documentação.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89448" y="2119158"/>
            <a:ext cx="1296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Definitivamente recomendaria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619672" y="3075806"/>
            <a:ext cx="3564396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89448" y="3057447"/>
            <a:ext cx="12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Recomendaria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92080" y="2119158"/>
            <a:ext cx="1296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Recomendaria com ressalvas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92080" y="3057447"/>
            <a:ext cx="1296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Nunca recomendaria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5292080" y="3075806"/>
            <a:ext cx="3564396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0000" y="3196800"/>
            <a:ext cx="2536156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143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/>
          </p:cNvSpPr>
          <p:nvPr/>
        </p:nvSpPr>
        <p:spPr>
          <a:xfrm>
            <a:off x="611560" y="3086099"/>
            <a:ext cx="8496944" cy="1028700"/>
          </a:xfrm>
          <a:prstGeom prst="rect">
            <a:avLst/>
          </a:prstGeom>
          <a:solidFill>
            <a:srgbClr val="149DEC">
              <a:alpha val="6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+mj-lt"/>
              </a:rPr>
              <a:t> 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>
          <a:xfrm flipH="1">
            <a:off x="8604448" y="3086099"/>
            <a:ext cx="684088" cy="1028700"/>
          </a:xfrm>
          <a:prstGeom prst="rect">
            <a:avLst/>
          </a:prstGeom>
          <a:solidFill>
            <a:srgbClr val="149DEC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+mj-lt"/>
              </a:rPr>
              <a:t> </a:t>
            </a:r>
          </a:p>
        </p:txBody>
      </p:sp>
      <p:pic>
        <p:nvPicPr>
          <p:cNvPr id="28" name="Picture 27" descr="Grafico_Ico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3384551"/>
            <a:ext cx="273592" cy="36004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99592" y="3086099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kern="1000" spc="120" dirty="0">
                <a:solidFill>
                  <a:schemeClr val="bg1"/>
                </a:solidFill>
                <a:latin typeface="+mj-lt"/>
                <a:cs typeface="Myriad Pro"/>
              </a:rPr>
              <a:t>Principais Insights do Estudo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9036496" y="-2"/>
            <a:ext cx="252040" cy="5143501"/>
            <a:chOff x="9036496" y="-2"/>
            <a:chExt cx="252040" cy="5143501"/>
          </a:xfrm>
        </p:grpSpPr>
        <p:sp>
          <p:nvSpPr>
            <p:cNvPr id="26" name="Rectangle 25"/>
            <p:cNvSpPr>
              <a:spLocks/>
            </p:cNvSpPr>
            <p:nvPr/>
          </p:nvSpPr>
          <p:spPr>
            <a:xfrm flipH="1">
              <a:off x="9036496" y="-2"/>
              <a:ext cx="252040" cy="1028700"/>
            </a:xfrm>
            <a:prstGeom prst="rect">
              <a:avLst/>
            </a:prstGeom>
            <a:solidFill>
              <a:srgbClr val="E50079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00"/>
                  </a:solidFill>
                  <a:latin typeface="+mj-lt"/>
                </a:rPr>
                <a:t> </a:t>
              </a:r>
            </a:p>
          </p:txBody>
        </p:sp>
        <p:sp>
          <p:nvSpPr>
            <p:cNvPr id="27" name="Rectangle 26"/>
            <p:cNvSpPr>
              <a:spLocks/>
            </p:cNvSpPr>
            <p:nvPr/>
          </p:nvSpPr>
          <p:spPr>
            <a:xfrm flipH="1">
              <a:off x="9036496" y="1028698"/>
              <a:ext cx="252040" cy="1028700"/>
            </a:xfrm>
            <a:prstGeom prst="rect">
              <a:avLst/>
            </a:prstGeom>
            <a:solidFill>
              <a:srgbClr val="23A83B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00"/>
                  </a:solidFill>
                  <a:latin typeface="+mj-lt"/>
                </a:rPr>
                <a:t> </a:t>
              </a:r>
            </a:p>
          </p:txBody>
        </p:sp>
        <p:sp>
          <p:nvSpPr>
            <p:cNvPr id="29" name="Rectangle 28"/>
            <p:cNvSpPr>
              <a:spLocks/>
            </p:cNvSpPr>
            <p:nvPr/>
          </p:nvSpPr>
          <p:spPr>
            <a:xfrm flipH="1">
              <a:off x="9036496" y="2057398"/>
              <a:ext cx="252040" cy="1028700"/>
            </a:xfrm>
            <a:prstGeom prst="rect">
              <a:avLst/>
            </a:prstGeom>
            <a:solidFill>
              <a:srgbClr val="F58C21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00"/>
                  </a:solidFill>
                  <a:latin typeface="+mj-lt"/>
                </a:rPr>
                <a:t> </a:t>
              </a:r>
            </a:p>
          </p:txBody>
        </p:sp>
        <p:sp>
          <p:nvSpPr>
            <p:cNvPr id="30" name="Rectangle 29"/>
            <p:cNvSpPr>
              <a:spLocks/>
            </p:cNvSpPr>
            <p:nvPr/>
          </p:nvSpPr>
          <p:spPr>
            <a:xfrm flipH="1">
              <a:off x="9036496" y="3086099"/>
              <a:ext cx="252040" cy="1028700"/>
            </a:xfrm>
            <a:prstGeom prst="rect">
              <a:avLst/>
            </a:prstGeom>
            <a:solidFill>
              <a:srgbClr val="149DEC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00"/>
                  </a:solidFill>
                  <a:latin typeface="+mj-lt"/>
                </a:rPr>
                <a:t> </a:t>
              </a:r>
            </a:p>
          </p:txBody>
        </p:sp>
        <p:sp>
          <p:nvSpPr>
            <p:cNvPr id="32" name="Rectangle 31"/>
            <p:cNvSpPr>
              <a:spLocks/>
            </p:cNvSpPr>
            <p:nvPr/>
          </p:nvSpPr>
          <p:spPr>
            <a:xfrm flipH="1">
              <a:off x="9036496" y="4114799"/>
              <a:ext cx="252040" cy="1028700"/>
            </a:xfrm>
            <a:prstGeom prst="rect">
              <a:avLst/>
            </a:prstGeom>
            <a:solidFill>
              <a:srgbClr val="97C72D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00"/>
                  </a:solidFill>
                  <a:latin typeface="+mj-lt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9076519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329419" y="1436846"/>
            <a:ext cx="5194909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algn="just">
              <a:spcAft>
                <a:spcPts val="1600"/>
              </a:spcAft>
            </a:pPr>
            <a:r>
              <a:rPr lang="pt-BR" sz="1200" dirty="0"/>
              <a:t>De forma geral, a pesquisa mostra há um ótimo grau de satisfação dos associados com relação ao atendimento em hospitais, clínicas, etc. e ao respeito recebido no atendimento (SAC presencial, </a:t>
            </a:r>
            <a:r>
              <a:rPr lang="pt-BR" sz="1200" dirty="0" err="1"/>
              <a:t>teleatendimento</a:t>
            </a:r>
            <a:r>
              <a:rPr lang="pt-BR" sz="1200" dirty="0"/>
              <a:t> ou eletrônico).</a:t>
            </a:r>
          </a:p>
          <a:p>
            <a:pPr algn="just">
              <a:spcAft>
                <a:spcPts val="1600"/>
              </a:spcAft>
            </a:pPr>
            <a:r>
              <a:rPr lang="pt-BR" sz="1200" dirty="0"/>
              <a:t>Os clientes utilizam o plano frequentemente, sendo esses os que se declaram como mais satisfeitos e que mais recomendariam o plano a familiares e amigos.</a:t>
            </a:r>
          </a:p>
          <a:p>
            <a:pPr algn="just">
              <a:spcAft>
                <a:spcPts val="1600"/>
              </a:spcAft>
            </a:pPr>
            <a:r>
              <a:rPr lang="pt-BR" sz="1200" dirty="0"/>
              <a:t>Os dados sugerem que receber comunicação sobre consultas e exames preventivos ajuda a influenciar na satisfação com o plano.</a:t>
            </a:r>
          </a:p>
          <a:p>
            <a:pPr algn="just">
              <a:spcAft>
                <a:spcPts val="1600"/>
              </a:spcAft>
            </a:pPr>
            <a:r>
              <a:rPr lang="pt-BR" sz="1200" dirty="0"/>
              <a:t>Podemos entender que a satisfação com a atenção em saúde recebida é muito boa (90%), no entanto quando olhamos a compreensão e a facilidade de acesso dos serviços de saúde prestados a taxa de satisfação não segue o mesmo padrão, sendo de apenas 76%.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372200" y="843558"/>
            <a:ext cx="277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marL="0" lvl="1" algn="r">
              <a:spcBef>
                <a:spcPts val="600"/>
              </a:spcBef>
              <a:spcAft>
                <a:spcPts val="2000"/>
              </a:spcAft>
            </a:pPr>
            <a:r>
              <a:rPr lang="pt-BR" sz="1400" dirty="0">
                <a:solidFill>
                  <a:srgbClr val="47494C"/>
                </a:solidFill>
                <a:latin typeface="+mj-lt"/>
                <a:cs typeface="Myriad Pro"/>
              </a:rPr>
              <a:t>Principais Insights do Estudo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804248" y="915566"/>
            <a:ext cx="144016" cy="14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118" y="1491630"/>
            <a:ext cx="136807" cy="1622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90" y="3795886"/>
            <a:ext cx="1059582" cy="10595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118" y="2229998"/>
            <a:ext cx="136807" cy="1622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118" y="3372982"/>
            <a:ext cx="136807" cy="162298"/>
          </a:xfrm>
          <a:prstGeom prst="rect">
            <a:avLst/>
          </a:prstGeom>
        </p:spPr>
      </p:pic>
      <p:pic>
        <p:nvPicPr>
          <p:cNvPr id="2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806062"/>
            <a:ext cx="136807" cy="1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2733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/>
        </p:nvSpPr>
        <p:spPr>
          <a:xfrm>
            <a:off x="1115616" y="-2"/>
            <a:ext cx="7992888" cy="1028700"/>
          </a:xfrm>
          <a:prstGeom prst="rect">
            <a:avLst/>
          </a:prstGeom>
          <a:solidFill>
            <a:srgbClr val="E50079">
              <a:alpha val="6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6" name="Rectangle 15"/>
          <p:cNvSpPr>
            <a:spLocks/>
          </p:cNvSpPr>
          <p:nvPr/>
        </p:nvSpPr>
        <p:spPr>
          <a:xfrm flipH="1">
            <a:off x="8604448" y="-2"/>
            <a:ext cx="684088" cy="1028700"/>
          </a:xfrm>
          <a:prstGeom prst="rect">
            <a:avLst/>
          </a:prstGeom>
          <a:solidFill>
            <a:srgbClr val="E50079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37" name="Picture 36" descr="Grafico_Ico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94440"/>
            <a:ext cx="273592" cy="3600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-20538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kern="1000" spc="120">
                <a:solidFill>
                  <a:schemeClr val="bg1"/>
                </a:solidFill>
                <a:latin typeface="+mj-lt"/>
                <a:cs typeface="Myriad Pro"/>
              </a:rPr>
              <a:t>Objetivo e Metodologia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9036496" y="-2"/>
            <a:ext cx="252040" cy="5143501"/>
            <a:chOff x="9036496" y="-2"/>
            <a:chExt cx="252040" cy="5143501"/>
          </a:xfrm>
        </p:grpSpPr>
        <p:sp>
          <p:nvSpPr>
            <p:cNvPr id="26" name="Rectangle 25"/>
            <p:cNvSpPr>
              <a:spLocks/>
            </p:cNvSpPr>
            <p:nvPr/>
          </p:nvSpPr>
          <p:spPr>
            <a:xfrm flipH="1">
              <a:off x="9036496" y="-2"/>
              <a:ext cx="252040" cy="1028700"/>
            </a:xfrm>
            <a:prstGeom prst="rect">
              <a:avLst/>
            </a:prstGeom>
            <a:solidFill>
              <a:srgbClr val="E50079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00"/>
                  </a:solidFill>
                </a:rPr>
                <a:t> </a:t>
              </a:r>
            </a:p>
          </p:txBody>
        </p:sp>
        <p:sp>
          <p:nvSpPr>
            <p:cNvPr id="27" name="Rectangle 26"/>
            <p:cNvSpPr>
              <a:spLocks/>
            </p:cNvSpPr>
            <p:nvPr/>
          </p:nvSpPr>
          <p:spPr>
            <a:xfrm flipH="1">
              <a:off x="9036496" y="1028698"/>
              <a:ext cx="252040" cy="1028700"/>
            </a:xfrm>
            <a:prstGeom prst="rect">
              <a:avLst/>
            </a:prstGeom>
            <a:solidFill>
              <a:srgbClr val="23A83B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00"/>
                  </a:solidFill>
                </a:rPr>
                <a:t> </a:t>
              </a:r>
            </a:p>
          </p:txBody>
        </p:sp>
        <p:sp>
          <p:nvSpPr>
            <p:cNvPr id="29" name="Rectangle 28"/>
            <p:cNvSpPr>
              <a:spLocks/>
            </p:cNvSpPr>
            <p:nvPr/>
          </p:nvSpPr>
          <p:spPr>
            <a:xfrm flipH="1">
              <a:off x="9036496" y="2057398"/>
              <a:ext cx="252040" cy="1028700"/>
            </a:xfrm>
            <a:prstGeom prst="rect">
              <a:avLst/>
            </a:prstGeom>
            <a:solidFill>
              <a:srgbClr val="F58C21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00"/>
                  </a:solidFill>
                </a:rPr>
                <a:t> </a:t>
              </a:r>
            </a:p>
          </p:txBody>
        </p:sp>
        <p:sp>
          <p:nvSpPr>
            <p:cNvPr id="30" name="Rectangle 29"/>
            <p:cNvSpPr>
              <a:spLocks/>
            </p:cNvSpPr>
            <p:nvPr/>
          </p:nvSpPr>
          <p:spPr>
            <a:xfrm flipH="1">
              <a:off x="9036496" y="3086099"/>
              <a:ext cx="252040" cy="1028700"/>
            </a:xfrm>
            <a:prstGeom prst="rect">
              <a:avLst/>
            </a:prstGeom>
            <a:solidFill>
              <a:srgbClr val="149DEC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00"/>
                  </a:solidFill>
                </a:rPr>
                <a:t> </a:t>
              </a:r>
            </a:p>
          </p:txBody>
        </p:sp>
        <p:sp>
          <p:nvSpPr>
            <p:cNvPr id="32" name="Rectangle 31"/>
            <p:cNvSpPr>
              <a:spLocks/>
            </p:cNvSpPr>
            <p:nvPr/>
          </p:nvSpPr>
          <p:spPr>
            <a:xfrm flipH="1">
              <a:off x="9036496" y="4114799"/>
              <a:ext cx="252040" cy="1028700"/>
            </a:xfrm>
            <a:prstGeom prst="rect">
              <a:avLst/>
            </a:prstGeom>
            <a:solidFill>
              <a:srgbClr val="97C72D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00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03712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329419" y="1436846"/>
            <a:ext cx="5194910" cy="331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algn="just">
              <a:spcAft>
                <a:spcPts val="1600"/>
              </a:spcAft>
            </a:pPr>
            <a:r>
              <a:rPr lang="pt-BR" sz="1200" dirty="0"/>
              <a:t>Apesar de o atendimento no SAC (presencial, </a:t>
            </a:r>
            <a:r>
              <a:rPr lang="pt-BR" sz="1200" dirty="0" err="1"/>
              <a:t>teleatendimento</a:t>
            </a:r>
            <a:r>
              <a:rPr lang="pt-BR" sz="1200" dirty="0"/>
              <a:t> ou eletrônico) ter sido bem avaliado (90% consideraram ”muito bom” ou ”bom”), a taxa de resolução dos problemas não parece muito adequada, impactando gravemente a satisfação dos associados.</a:t>
            </a:r>
          </a:p>
          <a:p>
            <a:pPr algn="just">
              <a:spcAft>
                <a:spcPts val="1600"/>
              </a:spcAft>
            </a:pPr>
            <a:r>
              <a:rPr lang="pt-BR" sz="1200" dirty="0"/>
              <a:t>90% dos casos que registraram uma reclamação não tiveram seu problema resolvido. Essa taxa é ainda maior dentre os clientes que não estão satisfeitos, pois todos clientes que nunca recomendariam não tiveram o problema resolvido.</a:t>
            </a:r>
          </a:p>
          <a:p>
            <a:pPr algn="just">
              <a:spcAft>
                <a:spcPts val="1600"/>
              </a:spcAft>
            </a:pPr>
            <a:r>
              <a:rPr lang="pt-BR" sz="1200" dirty="0"/>
              <a:t>O acesso mais simplificado e a melhor clareza na oferta de serviços parece ser um ponto importante a ser melhorado.</a:t>
            </a:r>
          </a:p>
          <a:p>
            <a:pPr algn="just">
              <a:spcAft>
                <a:spcPts val="1600"/>
              </a:spcAft>
            </a:pPr>
            <a:r>
              <a:rPr lang="pt-BR" sz="1200" dirty="0"/>
              <a:t>O correto endereçamento das reclamações e sua resolução é um ponto fundamental a ser melhorado.</a:t>
            </a:r>
          </a:p>
          <a:p>
            <a:pPr algn="just">
              <a:spcAft>
                <a:spcPts val="1000"/>
              </a:spcAft>
            </a:pPr>
            <a:endParaRPr lang="pt-BR" sz="1200" dirty="0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372200" y="843558"/>
            <a:ext cx="277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marL="0" lvl="1" algn="r">
              <a:spcBef>
                <a:spcPts val="600"/>
              </a:spcBef>
              <a:spcAft>
                <a:spcPts val="2000"/>
              </a:spcAft>
            </a:pPr>
            <a:r>
              <a:rPr lang="pt-BR" sz="1400" dirty="0">
                <a:solidFill>
                  <a:srgbClr val="47494C"/>
                </a:solidFill>
                <a:latin typeface="+mj-lt"/>
                <a:cs typeface="Myriad Pro"/>
              </a:rPr>
              <a:t>Principais Insights do Estudo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804248" y="915566"/>
            <a:ext cx="144016" cy="14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118" y="1491630"/>
            <a:ext cx="136807" cy="1622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90" y="3795886"/>
            <a:ext cx="1059582" cy="10595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118" y="2409452"/>
            <a:ext cx="136807" cy="162298"/>
          </a:xfrm>
          <a:prstGeom prst="rect">
            <a:avLst/>
          </a:prstGeom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04" y="3342213"/>
            <a:ext cx="136807" cy="1622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03" y="3927464"/>
            <a:ext cx="136807" cy="1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60948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_AGP_Origi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39502"/>
            <a:ext cx="2880320" cy="2880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4111501"/>
            <a:ext cx="748883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00" b="0" i="0" spc="0" dirty="0">
                <a:solidFill>
                  <a:srgbClr val="5A5B5F"/>
                </a:solidFill>
                <a:latin typeface="+mj-lt"/>
                <a:cs typeface="Myriad Pro"/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2250393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2051722" y="1090354"/>
            <a:ext cx="6772988" cy="265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yriad Pro"/>
              </a:rPr>
              <a:t>Objetivo</a:t>
            </a:r>
            <a:endParaRPr lang="pt-BR" b="1" u="sng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Myriad Pro"/>
            </a:endParaRPr>
          </a:p>
          <a:p>
            <a:pPr algn="just">
              <a:spcBef>
                <a:spcPct val="50000"/>
              </a:spcBef>
            </a:pPr>
            <a:r>
              <a:rPr lang="pt-BR" sz="1400" dirty="0">
                <a:latin typeface="+mj-lt"/>
                <a:cs typeface="Myriad Pro"/>
              </a:rPr>
              <a:t>A pesquisa tem por objetivo avaliar a satisfação dos associados com relação aos serviços prestados e atendimento. </a:t>
            </a:r>
          </a:p>
          <a:p>
            <a:pPr algn="just">
              <a:spcBef>
                <a:spcPct val="50000"/>
              </a:spcBef>
            </a:pPr>
            <a:r>
              <a:rPr lang="pt-BR" sz="1400" dirty="0">
                <a:latin typeface="+mj-lt"/>
                <a:cs typeface="Myriad Pro"/>
              </a:rPr>
              <a:t> </a:t>
            </a:r>
          </a:p>
          <a:p>
            <a:pPr algn="just">
              <a:spcBef>
                <a:spcPct val="50000"/>
              </a:spcBef>
            </a:pPr>
            <a:endParaRPr lang="pt-BR" sz="1050" dirty="0">
              <a:latin typeface="+mj-lt"/>
              <a:cs typeface="Myriad Pro"/>
            </a:endParaRPr>
          </a:p>
          <a:p>
            <a:pPr algn="just">
              <a:spcBef>
                <a:spcPct val="50000"/>
              </a:spcBef>
            </a:pPr>
            <a:r>
              <a:rPr lang="pt-BR" sz="24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Myriad Pro"/>
              </a:rPr>
              <a:t>Metodologia</a:t>
            </a:r>
            <a:endParaRPr lang="pt-BR" sz="2800" b="1" u="sng" dirty="0">
              <a:solidFill>
                <a:schemeClr val="tx1">
                  <a:lumMod val="75000"/>
                  <a:lumOff val="25000"/>
                </a:schemeClr>
              </a:solidFill>
              <a:cs typeface="Myriad Pro"/>
            </a:endParaRPr>
          </a:p>
          <a:p>
            <a:pPr algn="just">
              <a:spcBef>
                <a:spcPts val="800"/>
              </a:spcBef>
            </a:pPr>
            <a:r>
              <a:rPr lang="pt-BR" sz="1400" dirty="0">
                <a:latin typeface="+mj-lt"/>
                <a:cs typeface="Myriad Pro"/>
              </a:rPr>
              <a:t>Foram coletadas opiniões de 120 associados ativos com mais de 18 anos de diversas cidades, entre os dias 23 e 29 de Março/18.</a:t>
            </a:r>
            <a:endParaRPr lang="pt-BR" sz="1100" dirty="0">
              <a:latin typeface="+mj-lt"/>
              <a:cs typeface="Myriad Pro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703747" y="843558"/>
            <a:ext cx="21209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marL="0" lvl="1" algn="r" eaLnBrk="1" hangingPunct="1">
              <a:spcBef>
                <a:spcPts val="600"/>
              </a:spcBef>
              <a:spcAft>
                <a:spcPts val="2000"/>
              </a:spcAft>
            </a:pPr>
            <a:r>
              <a:rPr lang="pt-BR" sz="1400" dirty="0">
                <a:solidFill>
                  <a:srgbClr val="47494C"/>
                </a:solidFill>
                <a:latin typeface="+mj-lt"/>
                <a:cs typeface="Myriad Pro"/>
              </a:rPr>
              <a:t>Objetivo e Metodologia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769323" y="946420"/>
            <a:ext cx="144016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92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2051722" y="1090354"/>
            <a:ext cx="6772988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yriad Pro"/>
              </a:rPr>
              <a:t>Plano amostral</a:t>
            </a:r>
            <a:endParaRPr lang="pt-BR" b="1" u="sng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Myriad Pro"/>
            </a:endParaRPr>
          </a:p>
          <a:p>
            <a:pPr algn="just">
              <a:spcBef>
                <a:spcPct val="50000"/>
              </a:spcBef>
            </a:pPr>
            <a:endParaRPr lang="pt-BR" sz="1400" dirty="0">
              <a:latin typeface="+mj-lt"/>
              <a:cs typeface="Myriad Pro"/>
            </a:endParaRPr>
          </a:p>
          <a:p>
            <a:pPr algn="just">
              <a:spcBef>
                <a:spcPct val="50000"/>
              </a:spcBef>
            </a:pPr>
            <a:r>
              <a:rPr lang="pt-BR" sz="1400" b="1" u="sng" dirty="0">
                <a:latin typeface="+mj-lt"/>
                <a:cs typeface="Myriad Pro"/>
              </a:rPr>
              <a:t>Universo</a:t>
            </a:r>
            <a:r>
              <a:rPr lang="pt-BR" sz="1400" b="1" dirty="0">
                <a:latin typeface="+mj-lt"/>
                <a:cs typeface="Myriad Pro"/>
              </a:rPr>
              <a:t>: </a:t>
            </a:r>
            <a:r>
              <a:rPr lang="pt-BR" sz="1400" dirty="0">
                <a:latin typeface="+mj-lt"/>
                <a:cs typeface="Myriad Pro"/>
              </a:rPr>
              <a:t>Beneficiários com mais de 18 anos. Considerado como referência mailing de 698 informados pela AFFEAM</a:t>
            </a:r>
          </a:p>
          <a:p>
            <a:pPr algn="just">
              <a:spcBef>
                <a:spcPct val="50000"/>
              </a:spcBef>
            </a:pPr>
            <a:r>
              <a:rPr lang="pt-BR" sz="1400" b="1" u="sng" dirty="0">
                <a:latin typeface="+mj-lt"/>
                <a:cs typeface="Myriad Pro"/>
              </a:rPr>
              <a:t>Amostra</a:t>
            </a:r>
            <a:r>
              <a:rPr lang="pt-BR" sz="1400" dirty="0">
                <a:latin typeface="+mj-lt"/>
                <a:cs typeface="Myriad Pro"/>
              </a:rPr>
              <a:t>: Amostra Aleatória Simples (sem controle de estratos, cotas, ou correção populacional)</a:t>
            </a:r>
          </a:p>
          <a:p>
            <a:pPr algn="just">
              <a:spcBef>
                <a:spcPct val="50000"/>
              </a:spcBef>
            </a:pPr>
            <a:r>
              <a:rPr lang="pt-BR" sz="1400" b="1" u="sng" dirty="0">
                <a:latin typeface="+mj-lt"/>
                <a:cs typeface="Myriad Pro"/>
              </a:rPr>
              <a:t>Forma de aplicação</a:t>
            </a:r>
            <a:r>
              <a:rPr lang="pt-BR" sz="1400" dirty="0">
                <a:latin typeface="+mj-lt"/>
                <a:cs typeface="Myriad Pro"/>
              </a:rPr>
              <a:t>: A relação de beneficiários informada pela AFFEAM foi ordenada de forma aleatória, e dividida igualitariamente entre 3 entrevistadores. Os entrevistadores abordaram os beneficiários conforme a ordem sorteada, com o objetivo de atingir o total de 120 entrevistas</a:t>
            </a:r>
          </a:p>
          <a:p>
            <a:pPr algn="just">
              <a:spcBef>
                <a:spcPts val="600"/>
              </a:spcBef>
            </a:pPr>
            <a:r>
              <a:rPr lang="pt-BR" sz="1400" b="1" u="sng" dirty="0">
                <a:cs typeface="Myriad Pro"/>
              </a:rPr>
              <a:t>Tamanho da amostra e erros amostrais</a:t>
            </a:r>
            <a:r>
              <a:rPr lang="pt-BR" sz="1400" dirty="0">
                <a:cs typeface="Myriad Pro"/>
              </a:rPr>
              <a:t>: 120 entrevistas, com erro amostral de 7% e intervalo de confiança de 90%, considerando uma Amostra Aleatória Simples</a:t>
            </a:r>
          </a:p>
          <a:p>
            <a:pPr algn="just">
              <a:spcBef>
                <a:spcPct val="50000"/>
              </a:spcBef>
            </a:pPr>
            <a:r>
              <a:rPr lang="pt-BR" sz="1400" b="1" u="sng" dirty="0">
                <a:latin typeface="+mj-lt"/>
                <a:cs typeface="Myriad Pro"/>
              </a:rPr>
              <a:t>Período de aplicação</a:t>
            </a:r>
            <a:r>
              <a:rPr lang="pt-BR" sz="1400" dirty="0">
                <a:latin typeface="+mj-lt"/>
                <a:cs typeface="Myriad Pro"/>
              </a:rPr>
              <a:t>: </a:t>
            </a:r>
            <a:r>
              <a:rPr lang="pt-BR" sz="1400" dirty="0">
                <a:cs typeface="Myriad Pro"/>
              </a:rPr>
              <a:t>entre os dias 23 e 29 de Março/18</a:t>
            </a:r>
            <a:endParaRPr lang="pt-BR" sz="1100" dirty="0">
              <a:latin typeface="+mj-lt"/>
              <a:cs typeface="Myriad Pro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703747" y="843558"/>
            <a:ext cx="21209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marL="0" lvl="1" algn="r" eaLnBrk="1" hangingPunct="1">
              <a:spcBef>
                <a:spcPts val="600"/>
              </a:spcBef>
              <a:spcAft>
                <a:spcPts val="2000"/>
              </a:spcAft>
            </a:pPr>
            <a:r>
              <a:rPr lang="pt-BR" sz="1400" dirty="0">
                <a:solidFill>
                  <a:srgbClr val="47494C"/>
                </a:solidFill>
                <a:latin typeface="+mj-lt"/>
                <a:cs typeface="Myriad Pro"/>
              </a:rPr>
              <a:t>Metodologia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596336" y="946420"/>
            <a:ext cx="144016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46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/>
          </p:cNvSpPr>
          <p:nvPr/>
        </p:nvSpPr>
        <p:spPr>
          <a:xfrm>
            <a:off x="3923928" y="1028698"/>
            <a:ext cx="5184576" cy="1028700"/>
          </a:xfrm>
          <a:prstGeom prst="rect">
            <a:avLst/>
          </a:prstGeom>
          <a:solidFill>
            <a:srgbClr val="23A83B">
              <a:alpha val="6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8" name="Rectangle 17"/>
          <p:cNvSpPr>
            <a:spLocks/>
          </p:cNvSpPr>
          <p:nvPr/>
        </p:nvSpPr>
        <p:spPr>
          <a:xfrm flipH="1">
            <a:off x="8604448" y="1028698"/>
            <a:ext cx="684088" cy="1028700"/>
          </a:xfrm>
          <a:prstGeom prst="rect">
            <a:avLst/>
          </a:prstGeom>
          <a:solidFill>
            <a:srgbClr val="23A83B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34" name="Picture 33" descr="Grafico_Ico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1327026"/>
            <a:ext cx="273592" cy="36004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923928" y="1028698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kern="1000" spc="120">
                <a:solidFill>
                  <a:schemeClr val="bg1"/>
                </a:solidFill>
                <a:latin typeface="+mj-lt"/>
                <a:cs typeface="Myriad Pro"/>
              </a:rPr>
              <a:t>Perf</a:t>
            </a:r>
            <a:r>
              <a:rPr lang="pt-BR" sz="4800" kern="1000">
                <a:solidFill>
                  <a:schemeClr val="bg1"/>
                </a:solidFill>
                <a:latin typeface="+mj-lt"/>
                <a:cs typeface="Myriad Pro"/>
              </a:rPr>
              <a:t>i</a:t>
            </a:r>
            <a:r>
              <a:rPr lang="pt-BR" sz="4800" kern="1000" spc="120">
                <a:solidFill>
                  <a:schemeClr val="bg1"/>
                </a:solidFill>
                <a:latin typeface="+mj-lt"/>
                <a:cs typeface="Myriad Pro"/>
              </a:rPr>
              <a:t>l Amostral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9036496" y="-2"/>
            <a:ext cx="252040" cy="5143501"/>
            <a:chOff x="9036496" y="-2"/>
            <a:chExt cx="252040" cy="5143501"/>
          </a:xfrm>
        </p:grpSpPr>
        <p:sp>
          <p:nvSpPr>
            <p:cNvPr id="26" name="Rectangle 25"/>
            <p:cNvSpPr>
              <a:spLocks/>
            </p:cNvSpPr>
            <p:nvPr/>
          </p:nvSpPr>
          <p:spPr>
            <a:xfrm flipH="1">
              <a:off x="9036496" y="-2"/>
              <a:ext cx="252040" cy="1028700"/>
            </a:xfrm>
            <a:prstGeom prst="rect">
              <a:avLst/>
            </a:prstGeom>
            <a:solidFill>
              <a:srgbClr val="E50079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00"/>
                  </a:solidFill>
                </a:rPr>
                <a:t> </a:t>
              </a:r>
            </a:p>
          </p:txBody>
        </p:sp>
        <p:sp>
          <p:nvSpPr>
            <p:cNvPr id="27" name="Rectangle 26"/>
            <p:cNvSpPr>
              <a:spLocks/>
            </p:cNvSpPr>
            <p:nvPr/>
          </p:nvSpPr>
          <p:spPr>
            <a:xfrm flipH="1">
              <a:off x="9036496" y="1028698"/>
              <a:ext cx="252040" cy="1028700"/>
            </a:xfrm>
            <a:prstGeom prst="rect">
              <a:avLst/>
            </a:prstGeom>
            <a:solidFill>
              <a:srgbClr val="23A83B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00"/>
                  </a:solidFill>
                </a:rPr>
                <a:t> </a:t>
              </a:r>
            </a:p>
          </p:txBody>
        </p:sp>
        <p:sp>
          <p:nvSpPr>
            <p:cNvPr id="29" name="Rectangle 28"/>
            <p:cNvSpPr>
              <a:spLocks/>
            </p:cNvSpPr>
            <p:nvPr/>
          </p:nvSpPr>
          <p:spPr>
            <a:xfrm flipH="1">
              <a:off x="9036496" y="2057398"/>
              <a:ext cx="252040" cy="1028700"/>
            </a:xfrm>
            <a:prstGeom prst="rect">
              <a:avLst/>
            </a:prstGeom>
            <a:solidFill>
              <a:srgbClr val="F58C21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00"/>
                  </a:solidFill>
                </a:rPr>
                <a:t> </a:t>
              </a:r>
            </a:p>
          </p:txBody>
        </p:sp>
        <p:sp>
          <p:nvSpPr>
            <p:cNvPr id="30" name="Rectangle 29"/>
            <p:cNvSpPr>
              <a:spLocks/>
            </p:cNvSpPr>
            <p:nvPr/>
          </p:nvSpPr>
          <p:spPr>
            <a:xfrm flipH="1">
              <a:off x="9036496" y="3086099"/>
              <a:ext cx="252040" cy="1028700"/>
            </a:xfrm>
            <a:prstGeom prst="rect">
              <a:avLst/>
            </a:prstGeom>
            <a:solidFill>
              <a:srgbClr val="149DEC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00"/>
                  </a:solidFill>
                </a:rPr>
                <a:t> </a:t>
              </a:r>
            </a:p>
          </p:txBody>
        </p:sp>
        <p:sp>
          <p:nvSpPr>
            <p:cNvPr id="32" name="Rectangle 31"/>
            <p:cNvSpPr>
              <a:spLocks/>
            </p:cNvSpPr>
            <p:nvPr/>
          </p:nvSpPr>
          <p:spPr>
            <a:xfrm flipH="1">
              <a:off x="9036496" y="4114799"/>
              <a:ext cx="252040" cy="1028700"/>
            </a:xfrm>
            <a:prstGeom prst="rect">
              <a:avLst/>
            </a:prstGeom>
            <a:solidFill>
              <a:srgbClr val="97C72D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00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1454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576697" y="843558"/>
            <a:ext cx="15645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marL="0" lvl="1" eaLnBrk="1" hangingPunct="1">
              <a:spcBef>
                <a:spcPts val="600"/>
              </a:spcBef>
              <a:spcAft>
                <a:spcPts val="2000"/>
              </a:spcAft>
            </a:pPr>
            <a:r>
              <a:rPr lang="pt-BR" sz="1400" dirty="0">
                <a:solidFill>
                  <a:srgbClr val="47494C"/>
                </a:solidFill>
                <a:latin typeface="+mj-lt"/>
                <a:cs typeface="Myriad Pro"/>
              </a:rPr>
              <a:t>Perfil Amostral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452320" y="946420"/>
            <a:ext cx="144016" cy="144016"/>
          </a:xfrm>
          <a:prstGeom prst="rect">
            <a:avLst/>
          </a:prstGeom>
        </p:spPr>
      </p:pic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699792" y="4948014"/>
            <a:ext cx="640871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algn="r"/>
            <a:r>
              <a:rPr lang="pt-BR" sz="600" dirty="0">
                <a:latin typeface="+mj-lt"/>
                <a:cs typeface="Myriad Pro"/>
              </a:rPr>
              <a:t>Amostra: 120 entrevistas realizadas de 23 a 29 de Março de 2018.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051720" y="3964271"/>
            <a:ext cx="61206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marL="171450" indent="-171450" algn="just">
              <a:spcAft>
                <a:spcPts val="1000"/>
              </a:spcAft>
              <a:buFont typeface="Arial" pitchFamily="34" charset="0"/>
              <a:buChar char="•"/>
            </a:pPr>
            <a:r>
              <a:rPr lang="pt-BR" sz="1400" dirty="0"/>
              <a:t>Há uma pequena predominância do público masculino entre os associados entrevistados.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547664" y="946924"/>
            <a:ext cx="48971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>
              <a:spcAft>
                <a:spcPts val="400"/>
              </a:spcAft>
            </a:pPr>
            <a:r>
              <a:rPr lang="pt-BR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yriad Pro"/>
              </a:rPr>
              <a:t>Sexo</a:t>
            </a:r>
            <a:endParaRPr lang="pt-BR" sz="1200" b="1" u="sng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Myriad Pro"/>
            </a:endParaRPr>
          </a:p>
        </p:txBody>
      </p:sp>
      <p:graphicFrame>
        <p:nvGraphicFramePr>
          <p:cNvPr id="10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4107024"/>
              </p:ext>
            </p:extLst>
          </p:nvPr>
        </p:nvGraphicFramePr>
        <p:xfrm>
          <a:off x="2137410" y="1553135"/>
          <a:ext cx="4869180" cy="2037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9376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576697" y="843558"/>
            <a:ext cx="15645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marL="0" lvl="1" eaLnBrk="1" hangingPunct="1">
              <a:spcBef>
                <a:spcPts val="600"/>
              </a:spcBef>
              <a:spcAft>
                <a:spcPts val="2000"/>
              </a:spcAft>
            </a:pPr>
            <a:r>
              <a:rPr lang="pt-BR" sz="1400" dirty="0">
                <a:solidFill>
                  <a:srgbClr val="47494C"/>
                </a:solidFill>
                <a:latin typeface="+mj-lt"/>
                <a:cs typeface="Myriad Pro"/>
              </a:rPr>
              <a:t>Perfil Amostral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452320" y="946420"/>
            <a:ext cx="144016" cy="144016"/>
          </a:xfrm>
          <a:prstGeom prst="rect">
            <a:avLst/>
          </a:prstGeom>
        </p:spPr>
      </p:pic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6969164" y="1491630"/>
            <a:ext cx="1995324" cy="323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marL="171450" indent="-171450">
              <a:spcAft>
                <a:spcPts val="1000"/>
              </a:spcAft>
              <a:buFont typeface="Arial" pitchFamily="34" charset="0"/>
              <a:buChar char="•"/>
            </a:pPr>
            <a:r>
              <a:rPr lang="pt-BR" sz="1400" dirty="0"/>
              <a:t>A idade do público se encontra bem equilibrada, com uma pequena concentração na faixa de idosos de 61 a 70 anos onde encontramos mais pessoas do sexo feminino</a:t>
            </a:r>
          </a:p>
          <a:p>
            <a:pPr marL="179388">
              <a:spcAft>
                <a:spcPts val="1000"/>
              </a:spcAft>
            </a:pPr>
            <a:r>
              <a:rPr lang="pt-BR" sz="1400" b="1" dirty="0"/>
              <a:t>53% </a:t>
            </a:r>
            <a:r>
              <a:rPr lang="pt-BR" sz="1400" dirty="0"/>
              <a:t>dos associados entrevistados tem mais de 50 anos de idade.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547664" y="946924"/>
            <a:ext cx="4897138" cy="71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>
              <a:spcAft>
                <a:spcPts val="400"/>
              </a:spcAft>
            </a:pPr>
            <a:r>
              <a:rPr lang="pt-BR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yriad Pro"/>
              </a:rPr>
              <a:t>Idade </a:t>
            </a:r>
          </a:p>
          <a:p>
            <a:pPr>
              <a:spcAft>
                <a:spcPts val="400"/>
              </a:spcAft>
            </a:pPr>
            <a:endParaRPr lang="pt-BR" sz="200" b="1" u="sng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Myriad Pro"/>
            </a:endParaRPr>
          </a:p>
          <a:p>
            <a:pPr>
              <a:spcAft>
                <a:spcPts val="400"/>
              </a:spcAft>
            </a:pPr>
            <a:r>
              <a:rPr lang="pt-BR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yriad Pro"/>
              </a:rPr>
              <a:t>Faixas de 10 em 10 anos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2735288" y="4943921"/>
            <a:ext cx="640871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>
            <a:spAutoFit/>
          </a:bodyPr>
          <a:lstStyle/>
          <a:p>
            <a:pPr algn="r"/>
            <a:r>
              <a:rPr lang="pt-BR" sz="600" dirty="0">
                <a:latin typeface="+mj-lt"/>
                <a:cs typeface="Myriad Pro"/>
              </a:rPr>
              <a:t>Amostra: 120 entrevistas realizadas de 23 a 29 de Março de 2018.</a:t>
            </a:r>
          </a:p>
        </p:txBody>
      </p:sp>
      <p:graphicFrame>
        <p:nvGraphicFramePr>
          <p:cNvPr id="25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7065158"/>
              </p:ext>
            </p:extLst>
          </p:nvPr>
        </p:nvGraphicFramePr>
        <p:xfrm>
          <a:off x="2051720" y="3386548"/>
          <a:ext cx="43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9311897"/>
              </p:ext>
            </p:extLst>
          </p:nvPr>
        </p:nvGraphicFramePr>
        <p:xfrm>
          <a:off x="2051720" y="1851750"/>
          <a:ext cx="4288624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20843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/>
          </p:cNvSpPr>
          <p:nvPr/>
        </p:nvSpPr>
        <p:spPr>
          <a:xfrm>
            <a:off x="5004048" y="2057398"/>
            <a:ext cx="4104456" cy="1028700"/>
          </a:xfrm>
          <a:prstGeom prst="rect">
            <a:avLst/>
          </a:prstGeom>
          <a:solidFill>
            <a:srgbClr val="F58C21">
              <a:alpha val="6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>
          <a:xfrm flipH="1">
            <a:off x="8604448" y="2057398"/>
            <a:ext cx="684088" cy="1028700"/>
          </a:xfrm>
          <a:prstGeom prst="rect">
            <a:avLst/>
          </a:prstGeom>
          <a:solidFill>
            <a:srgbClr val="F58C2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3" name="Picture 2" descr="Grafico_Ico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355726"/>
            <a:ext cx="273592" cy="36004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148064" y="2080468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kern="1000" spc="120">
                <a:solidFill>
                  <a:schemeClr val="bg1"/>
                </a:solidFill>
                <a:latin typeface="+mj-lt"/>
                <a:cs typeface="Myriad Pro"/>
              </a:rPr>
              <a:t>Resultados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9036496" y="-2"/>
            <a:ext cx="252040" cy="5143501"/>
            <a:chOff x="9036496" y="-2"/>
            <a:chExt cx="252040" cy="5143501"/>
          </a:xfrm>
        </p:grpSpPr>
        <p:sp>
          <p:nvSpPr>
            <p:cNvPr id="26" name="Rectangle 25"/>
            <p:cNvSpPr>
              <a:spLocks/>
            </p:cNvSpPr>
            <p:nvPr/>
          </p:nvSpPr>
          <p:spPr>
            <a:xfrm flipH="1">
              <a:off x="9036496" y="-2"/>
              <a:ext cx="252040" cy="1028700"/>
            </a:xfrm>
            <a:prstGeom prst="rect">
              <a:avLst/>
            </a:prstGeom>
            <a:solidFill>
              <a:srgbClr val="E50079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00"/>
                  </a:solidFill>
                </a:rPr>
                <a:t> </a:t>
              </a:r>
            </a:p>
          </p:txBody>
        </p:sp>
        <p:sp>
          <p:nvSpPr>
            <p:cNvPr id="27" name="Rectangle 26"/>
            <p:cNvSpPr>
              <a:spLocks/>
            </p:cNvSpPr>
            <p:nvPr/>
          </p:nvSpPr>
          <p:spPr>
            <a:xfrm flipH="1">
              <a:off x="9036496" y="1028698"/>
              <a:ext cx="252040" cy="1028700"/>
            </a:xfrm>
            <a:prstGeom prst="rect">
              <a:avLst/>
            </a:prstGeom>
            <a:solidFill>
              <a:srgbClr val="23A83B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00"/>
                  </a:solidFill>
                </a:rPr>
                <a:t> </a:t>
              </a:r>
            </a:p>
          </p:txBody>
        </p:sp>
        <p:sp>
          <p:nvSpPr>
            <p:cNvPr id="29" name="Rectangle 28"/>
            <p:cNvSpPr>
              <a:spLocks/>
            </p:cNvSpPr>
            <p:nvPr/>
          </p:nvSpPr>
          <p:spPr>
            <a:xfrm flipH="1">
              <a:off x="9036496" y="2057398"/>
              <a:ext cx="252040" cy="1028700"/>
            </a:xfrm>
            <a:prstGeom prst="rect">
              <a:avLst/>
            </a:prstGeom>
            <a:solidFill>
              <a:srgbClr val="F58C21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00"/>
                  </a:solidFill>
                </a:rPr>
                <a:t> </a:t>
              </a:r>
            </a:p>
          </p:txBody>
        </p:sp>
        <p:sp>
          <p:nvSpPr>
            <p:cNvPr id="30" name="Rectangle 29"/>
            <p:cNvSpPr>
              <a:spLocks/>
            </p:cNvSpPr>
            <p:nvPr/>
          </p:nvSpPr>
          <p:spPr>
            <a:xfrm flipH="1">
              <a:off x="9036496" y="3086099"/>
              <a:ext cx="252040" cy="1028700"/>
            </a:xfrm>
            <a:prstGeom prst="rect">
              <a:avLst/>
            </a:prstGeom>
            <a:solidFill>
              <a:srgbClr val="149DEC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00"/>
                  </a:solidFill>
                </a:rPr>
                <a:t> </a:t>
              </a:r>
            </a:p>
          </p:txBody>
        </p:sp>
        <p:sp>
          <p:nvSpPr>
            <p:cNvPr id="32" name="Rectangle 31"/>
            <p:cNvSpPr>
              <a:spLocks/>
            </p:cNvSpPr>
            <p:nvPr/>
          </p:nvSpPr>
          <p:spPr>
            <a:xfrm flipH="1">
              <a:off x="9036496" y="4114799"/>
              <a:ext cx="252040" cy="1028700"/>
            </a:xfrm>
            <a:prstGeom prst="rect">
              <a:avLst/>
            </a:prstGeom>
            <a:solidFill>
              <a:srgbClr val="97C72D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00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1394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13568</TotalTime>
  <Words>2193</Words>
  <Application>Microsoft Office PowerPoint</Application>
  <PresentationFormat>Apresentação na tela (16:9)</PresentationFormat>
  <Paragraphs>223</Paragraphs>
  <Slides>31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5" baseType="lpstr">
      <vt:lpstr>Arial</vt:lpstr>
      <vt:lpstr>Calibri</vt:lpstr>
      <vt:lpstr>Myriad Pro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Kdu Batista</dc:creator>
  <cp:lastModifiedBy>Glória Assunta</cp:lastModifiedBy>
  <cp:revision>1148</cp:revision>
  <cp:lastPrinted>2018-04-19T13:36:20Z</cp:lastPrinted>
  <dcterms:created xsi:type="dcterms:W3CDTF">2015-04-27T22:48:25Z</dcterms:created>
  <dcterms:modified xsi:type="dcterms:W3CDTF">2018-04-19T13:51:04Z</dcterms:modified>
</cp:coreProperties>
</file>